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Lst>
  <p:notesMasterIdLst>
    <p:notesMasterId r:id="rId76"/>
  </p:notesMasterIdLst>
  <p:sldIdLst>
    <p:sldId id="256" r:id="rId4"/>
    <p:sldId id="357" r:id="rId5"/>
    <p:sldId id="358" r:id="rId6"/>
    <p:sldId id="356" r:id="rId7"/>
    <p:sldId id="359" r:id="rId8"/>
    <p:sldId id="360" r:id="rId9"/>
    <p:sldId id="257" r:id="rId10"/>
    <p:sldId id="258" r:id="rId11"/>
    <p:sldId id="272" r:id="rId12"/>
    <p:sldId id="260" r:id="rId13"/>
    <p:sldId id="261" r:id="rId14"/>
    <p:sldId id="264" r:id="rId15"/>
    <p:sldId id="263" r:id="rId16"/>
    <p:sldId id="273" r:id="rId17"/>
    <p:sldId id="274" r:id="rId18"/>
    <p:sldId id="341" r:id="rId19"/>
    <p:sldId id="342" r:id="rId20"/>
    <p:sldId id="266" r:id="rId21"/>
    <p:sldId id="267" r:id="rId22"/>
    <p:sldId id="284" r:id="rId23"/>
    <p:sldId id="262" r:id="rId24"/>
    <p:sldId id="277" r:id="rId25"/>
    <p:sldId id="278" r:id="rId26"/>
    <p:sldId id="276" r:id="rId27"/>
    <p:sldId id="280" r:id="rId28"/>
    <p:sldId id="281" r:id="rId29"/>
    <p:sldId id="343" r:id="rId30"/>
    <p:sldId id="282" r:id="rId31"/>
    <p:sldId id="285" r:id="rId32"/>
    <p:sldId id="286" r:id="rId33"/>
    <p:sldId id="287" r:id="rId34"/>
    <p:sldId id="345" r:id="rId35"/>
    <p:sldId id="346" r:id="rId36"/>
    <p:sldId id="347" r:id="rId37"/>
    <p:sldId id="348" r:id="rId38"/>
    <p:sldId id="349" r:id="rId39"/>
    <p:sldId id="350" r:id="rId40"/>
    <p:sldId id="318" r:id="rId41"/>
    <p:sldId id="299" r:id="rId42"/>
    <p:sldId id="300" r:id="rId43"/>
    <p:sldId id="301" r:id="rId44"/>
    <p:sldId id="302" r:id="rId45"/>
    <p:sldId id="303" r:id="rId46"/>
    <p:sldId id="311" r:id="rId47"/>
    <p:sldId id="319" r:id="rId48"/>
    <p:sldId id="321" r:id="rId49"/>
    <p:sldId id="351" r:id="rId50"/>
    <p:sldId id="320" r:id="rId51"/>
    <p:sldId id="352" r:id="rId52"/>
    <p:sldId id="322" r:id="rId53"/>
    <p:sldId id="331" r:id="rId54"/>
    <p:sldId id="323" r:id="rId55"/>
    <p:sldId id="324" r:id="rId56"/>
    <p:sldId id="325" r:id="rId57"/>
    <p:sldId id="326" r:id="rId58"/>
    <p:sldId id="327" r:id="rId59"/>
    <p:sldId id="328" r:id="rId60"/>
    <p:sldId id="329" r:id="rId61"/>
    <p:sldId id="330" r:id="rId62"/>
    <p:sldId id="304" r:id="rId63"/>
    <p:sldId id="305" r:id="rId64"/>
    <p:sldId id="306" r:id="rId65"/>
    <p:sldId id="307" r:id="rId66"/>
    <p:sldId id="308" r:id="rId67"/>
    <p:sldId id="293" r:id="rId68"/>
    <p:sldId id="297" r:id="rId69"/>
    <p:sldId id="338" r:id="rId70"/>
    <p:sldId id="339" r:id="rId71"/>
    <p:sldId id="353" r:id="rId72"/>
    <p:sldId id="355" r:id="rId73"/>
    <p:sldId id="354" r:id="rId74"/>
    <p:sldId id="31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6"/>
  </p:normalViewPr>
  <p:slideViewPr>
    <p:cSldViewPr snapToGrid="0">
      <p:cViewPr varScale="1">
        <p:scale>
          <a:sx n="102" d="100"/>
          <a:sy n="102" d="100"/>
        </p:scale>
        <p:origin x="224"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27/07/2016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sciweavers.org/free-online-latex-equation-edito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www.sciweavers.org/free-online-latex-equation-edito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www.sciweavers.org/free-online-latex-equation-editor"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evident from the title, the central focus of this course is analysis of monte </a:t>
            </a:r>
            <a:r>
              <a:rPr lang="en-GB" dirty="0" err="1"/>
              <a:t>carlo</a:t>
            </a:r>
            <a:r>
              <a:rPr lang="en-GB" dirty="0"/>
              <a:t> algorithms, particularly sampling algorithms</a:t>
            </a:r>
            <a:r>
              <a:rPr lang="en-GB" baseline="0" dirty="0"/>
              <a:t>. There are two reasons that </a:t>
            </a:r>
            <a:r>
              <a:rPr lang="en-GB" baseline="0" dirty="0" err="1"/>
              <a:t>ssuch</a:t>
            </a:r>
            <a:r>
              <a:rPr lang="en-GB" baseline="0" dirty="0"/>
              <a:t> an analysis would be interesting …</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1</a:t>
            </a:fld>
            <a:endParaRPr lang="en-GB"/>
          </a:p>
        </p:txBody>
      </p:sp>
    </p:spTree>
    <p:extLst>
      <p:ext uri="{BB962C8B-B14F-4D97-AF65-F5344CB8AC3E}">
        <p14:creationId xmlns:p14="http://schemas.microsoft.com/office/powerpoint/2010/main" val="27448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Ravi’s spelling</a:t>
            </a:r>
          </a:p>
        </p:txBody>
      </p:sp>
      <p:sp>
        <p:nvSpPr>
          <p:cNvPr id="4" name="Slide Number Placeholder 3"/>
          <p:cNvSpPr>
            <a:spLocks noGrp="1"/>
          </p:cNvSpPr>
          <p:nvPr>
            <p:ph type="sldNum" sz="quarter" idx="10"/>
          </p:nvPr>
        </p:nvSpPr>
        <p:spPr/>
        <p:txBody>
          <a:bodyPr/>
          <a:lstStyle/>
          <a:p>
            <a:fld id="{F8675188-BEF8-435E-A8F4-3C0F8100957B}" type="slidenum">
              <a:rPr lang="en-GB" smtClean="0"/>
              <a:t>33</a:t>
            </a:fld>
            <a:endParaRPr lang="en-GB"/>
          </a:p>
        </p:txBody>
      </p:sp>
    </p:spTree>
    <p:extLst>
      <p:ext uri="{BB962C8B-B14F-4D97-AF65-F5344CB8AC3E}">
        <p14:creationId xmlns:p14="http://schemas.microsoft.com/office/powerpoint/2010/main" val="7443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a:t>
            </a:r>
            <a:r>
              <a:rPr lang="en-US" baseline="0" dirty="0"/>
              <a:t>  </a:t>
            </a:r>
            <a:r>
              <a:rPr lang="en-US" dirty="0"/>
              <a:t>is simply the product of the function</a:t>
            </a:r>
            <a:r>
              <a:rPr lang="en-US" baseline="0" dirty="0"/>
              <a:t> and the sampling function, in this case a regular grid, or a piece of the Dirac comb or Shah function.</a:t>
            </a:r>
          </a:p>
          <a:p>
            <a:endParaRPr lang="en-US" baseline="0" dirty="0"/>
          </a:p>
          <a:p>
            <a:endParaRPr lang="en-US" baseline="0" dirty="0"/>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move </a:t>
            </a:r>
            <a:r>
              <a:rPr lang="en-US" dirty="0" err="1"/>
              <a:t>eg</a:t>
            </a:r>
            <a:r>
              <a:rPr lang="en-US" dirty="0"/>
              <a:t> =s to the middle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bring </a:t>
            </a:r>
            <a:r>
              <a:rPr lang="en-US" dirty="0" err="1"/>
              <a:t>fourier</a:t>
            </a:r>
            <a:r>
              <a:rPr lang="en-US" dirty="0"/>
              <a:t> chunk after</a:t>
            </a:r>
            <a:r>
              <a:rPr lang="en-US" baseline="0" dirty="0"/>
              <a:t> this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44</a:t>
            </a:fld>
            <a:endParaRPr lang="en-GB"/>
          </a:p>
        </p:txBody>
      </p:sp>
    </p:spTree>
    <p:extLst>
      <p:ext uri="{BB962C8B-B14F-4D97-AF65-F5344CB8AC3E}">
        <p14:creationId xmlns:p14="http://schemas.microsoft.com/office/powerpoint/2010/main" val="287524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45</a:t>
            </a:fld>
            <a:endParaRPr lang="en-GB"/>
          </a:p>
        </p:txBody>
      </p:sp>
    </p:spTree>
    <p:extLst>
      <p:ext uri="{BB962C8B-B14F-4D97-AF65-F5344CB8AC3E}">
        <p14:creationId xmlns:p14="http://schemas.microsoft.com/office/powerpoint/2010/main" val="41998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46</a:t>
            </a:fld>
            <a:endParaRPr lang="en-GB"/>
          </a:p>
        </p:txBody>
      </p:sp>
    </p:spTree>
    <p:extLst>
      <p:ext uri="{BB962C8B-B14F-4D97-AF65-F5344CB8AC3E}">
        <p14:creationId xmlns:p14="http://schemas.microsoft.com/office/powerpoint/2010/main" val="44978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47</a:t>
            </a:fld>
            <a:endParaRPr lang="en-GB"/>
          </a:p>
        </p:txBody>
      </p:sp>
    </p:spTree>
    <p:extLst>
      <p:ext uri="{BB962C8B-B14F-4D97-AF65-F5344CB8AC3E}">
        <p14:creationId xmlns:p14="http://schemas.microsoft.com/office/powerpoint/2010/main" val="101518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it would be nice to be able to compare and assess the different strategies proposed in the literature. In addition, it would be useful to provide insights that might lead to improved algorithms.  For example by predicting errors associated with the sampling.</a:t>
            </a:r>
          </a:p>
          <a:p>
            <a:endParaRPr lang="en-GB" dirty="0"/>
          </a:p>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a:t>
            </a:fld>
            <a:endParaRPr lang="en-GB"/>
          </a:p>
        </p:txBody>
      </p:sp>
    </p:spTree>
    <p:extLst>
      <p:ext uri="{BB962C8B-B14F-4D97-AF65-F5344CB8AC3E}">
        <p14:creationId xmlns:p14="http://schemas.microsoft.com/office/powerpoint/2010/main" val="285063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48</a:t>
            </a:fld>
            <a:endParaRPr lang="en-GB"/>
          </a:p>
        </p:txBody>
      </p:sp>
    </p:spTree>
    <p:extLst>
      <p:ext uri="{BB962C8B-B14F-4D97-AF65-F5344CB8AC3E}">
        <p14:creationId xmlns:p14="http://schemas.microsoft.com/office/powerpoint/2010/main" val="72411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49</a:t>
            </a:fld>
            <a:endParaRPr lang="en-GB"/>
          </a:p>
        </p:txBody>
      </p:sp>
    </p:spTree>
    <p:extLst>
      <p:ext uri="{BB962C8B-B14F-4D97-AF65-F5344CB8AC3E}">
        <p14:creationId xmlns:p14="http://schemas.microsoft.com/office/powerpoint/2010/main" val="169746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50</a:t>
            </a:fld>
            <a:endParaRPr lang="en-GB"/>
          </a:p>
        </p:txBody>
      </p:sp>
    </p:spTree>
    <p:extLst>
      <p:ext uri="{BB962C8B-B14F-4D97-AF65-F5344CB8AC3E}">
        <p14:creationId xmlns:p14="http://schemas.microsoft.com/office/powerpoint/2010/main" val="74089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821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a:t>
            </a:r>
            <a:r>
              <a:rPr lang="en-US" baseline="0" dirty="0"/>
              <a:t>  </a:t>
            </a:r>
            <a:r>
              <a:rPr lang="en-US" baseline="0" dirty="0" err="1"/>
              <a:t>unweighted</a:t>
            </a:r>
            <a:r>
              <a:rPr lang="en-US" baseline="0" dirty="0"/>
              <a:t>, sampling function can be expressed as the sum of impulses (or Dirac delta functions).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052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195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226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sampling spectrum is therefore the sum of several spectra with constant amplitudes. How does this produce non-constant sampling spectra?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7771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imagine</a:t>
            </a:r>
            <a:r>
              <a:rPr lang="en-US" baseline="0" dirty="0"/>
              <a:t> adding more impulses. In this case, the five spikes cause five samples on the dotted circle in the complex plane.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82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Due to the linearity of the Fourier transform,</a:t>
            </a:r>
            <a:r>
              <a:rPr lang="en-US" baseline="0" dirty="0"/>
              <a:t> the vector sum of these samples (or the </a:t>
            </a:r>
            <a:r>
              <a:rPr lang="en-US" baseline="0" dirty="0" err="1"/>
              <a:t>centroid</a:t>
            </a:r>
            <a:r>
              <a:rPr lang="en-US" baseline="0" dirty="0"/>
              <a:t>) is the resulting sampling spectrum, sliced at a given frequency. The amplitude spectrum is the distance of the </a:t>
            </a:r>
            <a:r>
              <a:rPr lang="en-US" baseline="0" dirty="0" err="1"/>
              <a:t>centroid</a:t>
            </a:r>
            <a:r>
              <a:rPr lang="en-US" baseline="0" dirty="0"/>
              <a:t> to the Origin and the phase describes the angular offset from the real axis.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266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a:t>
            </a:fld>
            <a:endParaRPr lang="en-GB"/>
          </a:p>
        </p:txBody>
      </p:sp>
    </p:spTree>
    <p:extLst>
      <p:ext uri="{BB962C8B-B14F-4D97-AF65-F5344CB8AC3E}">
        <p14:creationId xmlns:p14="http://schemas.microsoft.com/office/powerpoint/2010/main" val="384035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 multiple instances of the sampling spectrum, the location of the </a:t>
            </a:r>
            <a:r>
              <a:rPr lang="en-US" dirty="0" err="1"/>
              <a:t>centroid</a:t>
            </a:r>
            <a:r>
              <a:rPr lang="en-US" dirty="0"/>
              <a:t> has an expected value</a:t>
            </a:r>
            <a:r>
              <a:rPr lang="en-US" baseline="0" dirty="0"/>
              <a:t> </a:t>
            </a:r>
            <a:r>
              <a:rPr lang="en-US" dirty="0"/>
              <a:t>and a variance (or 2D covariance).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78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the expected amplitude spectrum</a:t>
            </a:r>
            <a:r>
              <a:rPr lang="en-US" baseline="0" dirty="0"/>
              <a:t> is shown with a yellow line and the variance (at each frequency) is denoted using an orange blur.</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5698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6116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int</a:t>
            </a:r>
            <a:r>
              <a:rPr lang="en-GB" dirty="0"/>
              <a:t>\limits_0^1  \; f(x) \; \</a:t>
            </a:r>
            <a:r>
              <a:rPr lang="en-GB" dirty="0" err="1"/>
              <a:t>mathrm</a:t>
            </a:r>
            <a:r>
              <a:rPr lang="en-GB" dirty="0"/>
              <a:t>{d} x \</a:t>
            </a:r>
            <a:r>
              <a:rPr lang="en-GB" dirty="0" err="1"/>
              <a:t>approx</a:t>
            </a:r>
            <a:r>
              <a:rPr lang="en-GB" dirty="0"/>
              <a:t> \</a:t>
            </a:r>
            <a:r>
              <a:rPr lang="en-GB" dirty="0" err="1"/>
              <a:t>frac</a:t>
            </a:r>
            <a:r>
              <a:rPr lang="en-GB" dirty="0"/>
              <a:t> 1 N \sum\limits_{</a:t>
            </a:r>
            <a:r>
              <a:rPr lang="en-GB" dirty="0" err="1"/>
              <a:t>i</a:t>
            </a:r>
            <a:r>
              <a:rPr lang="en-GB" dirty="0"/>
              <a:t>=1}^N f(</a:t>
            </a:r>
            <a:r>
              <a:rPr lang="en-GB" dirty="0" err="1"/>
              <a:t>x_i</a:t>
            </a:r>
            <a:r>
              <a:rPr lang="en-GB" dirty="0"/>
              <a:t>), \quad </a:t>
            </a:r>
            <a:r>
              <a:rPr lang="en-GB" dirty="0" err="1"/>
              <a:t>x_i</a:t>
            </a:r>
            <a:r>
              <a:rPr lang="en-GB" dirty="0"/>
              <a:t> \sim \</a:t>
            </a:r>
            <a:r>
              <a:rPr lang="en-GB" dirty="0" err="1"/>
              <a:t>mathrm</a:t>
            </a:r>
            <a:r>
              <a:rPr lang="en-GB" dirty="0"/>
              <a:t>{</a:t>
            </a:r>
            <a:r>
              <a:rPr lang="en-GB" dirty="0" err="1"/>
              <a:t>Unif</a:t>
            </a:r>
            <a:r>
              <a:rPr lang="en-GB" dirty="0"/>
              <a:t>}([0,1])</a:t>
            </a:r>
          </a:p>
        </p:txBody>
      </p:sp>
      <p:sp>
        <p:nvSpPr>
          <p:cNvPr id="4" name="Slide Number Placeholder 3"/>
          <p:cNvSpPr>
            <a:spLocks noGrp="1"/>
          </p:cNvSpPr>
          <p:nvPr>
            <p:ph type="sldNum" sz="quarter" idx="10"/>
          </p:nvPr>
        </p:nvSpPr>
        <p:spPr/>
        <p:txBody>
          <a:bodyPr/>
          <a:lstStyle/>
          <a:p>
            <a:fld id="{F8675188-BEF8-435E-A8F4-3C0F8100957B}" type="slidenum">
              <a:rPr lang="en-GB" smtClean="0"/>
              <a:t>65</a:t>
            </a:fld>
            <a:endParaRPr lang="en-GB"/>
          </a:p>
        </p:txBody>
      </p:sp>
    </p:spTree>
    <p:extLst>
      <p:ext uri="{BB962C8B-B14F-4D97-AF65-F5344CB8AC3E}">
        <p14:creationId xmlns:p14="http://schemas.microsoft.com/office/powerpoint/2010/main" val="2437966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66</a:t>
            </a:fld>
            <a:endParaRPr lang="en-GB"/>
          </a:p>
        </p:txBody>
      </p:sp>
    </p:spTree>
    <p:extLst>
      <p:ext uri="{BB962C8B-B14F-4D97-AF65-F5344CB8AC3E}">
        <p14:creationId xmlns:p14="http://schemas.microsoft.com/office/powerpoint/2010/main" val="2323876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67</a:t>
            </a:fld>
            <a:endParaRPr lang="en-GB"/>
          </a:p>
        </p:txBody>
      </p:sp>
    </p:spTree>
    <p:extLst>
      <p:ext uri="{BB962C8B-B14F-4D97-AF65-F5344CB8AC3E}">
        <p14:creationId xmlns:p14="http://schemas.microsoft.com/office/powerpoint/2010/main" val="384370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25</a:t>
            </a:fld>
            <a:endParaRPr lang="en-GB"/>
          </a:p>
        </p:txBody>
      </p:sp>
    </p:spTree>
    <p:extLst>
      <p:ext uri="{BB962C8B-B14F-4D97-AF65-F5344CB8AC3E}">
        <p14:creationId xmlns:p14="http://schemas.microsoft.com/office/powerpoint/2010/main" val="295720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68</a:t>
            </a:fld>
            <a:endParaRPr lang="en-GB"/>
          </a:p>
        </p:txBody>
      </p:sp>
    </p:spTree>
    <p:extLst>
      <p:ext uri="{BB962C8B-B14F-4D97-AF65-F5344CB8AC3E}">
        <p14:creationId xmlns:p14="http://schemas.microsoft.com/office/powerpoint/2010/main" val="112376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4F76B-3A61-4719-ACFC-8A6B54EC185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52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27</a:t>
            </a:fld>
            <a:endParaRPr lang="en-GB"/>
          </a:p>
        </p:txBody>
      </p:sp>
    </p:spTree>
    <p:extLst>
      <p:ext uri="{BB962C8B-B14F-4D97-AF65-F5344CB8AC3E}">
        <p14:creationId xmlns:p14="http://schemas.microsoft.com/office/powerpoint/2010/main" val="173219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28</a:t>
            </a:fld>
            <a:endParaRPr lang="en-GB"/>
          </a:p>
        </p:txBody>
      </p:sp>
    </p:spTree>
    <p:extLst>
      <p:ext uri="{BB962C8B-B14F-4D97-AF65-F5344CB8AC3E}">
        <p14:creationId xmlns:p14="http://schemas.microsoft.com/office/powerpoint/2010/main" val="260571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3 trillion</a:t>
            </a:r>
            <a:r>
              <a:rPr lang="en-GB" baseline="0" dirty="0"/>
              <a:t> paths and 16D</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29</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30</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 cite Mitchell,</a:t>
            </a:r>
            <a:r>
              <a:rPr lang="en-GB" baseline="0" dirty="0"/>
              <a:t> </a:t>
            </a:r>
            <a:r>
              <a:rPr lang="en-GB" baseline="0" dirty="0" err="1"/>
              <a:t>dipppe</a:t>
            </a:r>
            <a:r>
              <a:rPr lang="en-GB" baseline="0" dirty="0"/>
              <a:t> wold cook, </a:t>
            </a:r>
            <a:r>
              <a:rPr lang="en-GB" baseline="0" dirty="0" err="1"/>
              <a:t>etc</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31</a:t>
            </a:fld>
            <a:endParaRPr lang="en-GB"/>
          </a:p>
        </p:txBody>
      </p:sp>
    </p:spTree>
    <p:extLst>
      <p:ext uri="{BB962C8B-B14F-4D97-AF65-F5344CB8AC3E}">
        <p14:creationId xmlns:p14="http://schemas.microsoft.com/office/powerpoint/2010/main" val="4547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87342"/>
            <a:ext cx="8496300"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27/07/2016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27/07/2016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27/07/2016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6" y="1081295"/>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1" y="1718100"/>
            <a:ext cx="8191500" cy="440901"/>
          </a:xfrm>
        </p:spPr>
        <p:txBody>
          <a:bodyPr>
            <a:noAutofit/>
          </a:bodyPr>
          <a:lstStyle>
            <a:lvl1pPr marL="0" indent="0" algn="l">
              <a:buNone/>
              <a:defRPr sz="3067">
                <a:solidFill>
                  <a:schemeClr val="tx1">
                    <a:tint val="75000"/>
                  </a:schemeClr>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2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833"/>
            <a:ext cx="11031594"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20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4245" indent="0">
              <a:buNone/>
              <a:defRPr sz="2133">
                <a:solidFill>
                  <a:schemeClr val="tx1">
                    <a:tint val="75000"/>
                  </a:schemeClr>
                </a:solidFill>
              </a:defRPr>
            </a:lvl2pPr>
            <a:lvl3pPr marL="1088490" indent="0">
              <a:buNone/>
              <a:defRPr sz="1867">
                <a:solidFill>
                  <a:schemeClr val="tx1">
                    <a:tint val="75000"/>
                  </a:schemeClr>
                </a:solidFill>
              </a:defRPr>
            </a:lvl3pPr>
            <a:lvl4pPr marL="1632735" indent="0">
              <a:buNone/>
              <a:defRPr sz="1733">
                <a:solidFill>
                  <a:schemeClr val="tx1">
                    <a:tint val="75000"/>
                  </a:schemeClr>
                </a:solidFill>
              </a:defRPr>
            </a:lvl4pPr>
            <a:lvl5pPr marL="2176980" indent="0">
              <a:buNone/>
              <a:defRPr sz="1733">
                <a:solidFill>
                  <a:schemeClr val="tx1">
                    <a:tint val="75000"/>
                  </a:schemeClr>
                </a:solidFill>
              </a:defRPr>
            </a:lvl5pPr>
            <a:lvl6pPr marL="2721224" indent="0">
              <a:buNone/>
              <a:defRPr sz="1733">
                <a:solidFill>
                  <a:schemeClr val="tx1">
                    <a:tint val="75000"/>
                  </a:schemeClr>
                </a:solidFill>
              </a:defRPr>
            </a:lvl6pPr>
            <a:lvl7pPr marL="3265469" indent="0">
              <a:buNone/>
              <a:defRPr sz="1733">
                <a:solidFill>
                  <a:schemeClr val="tx1">
                    <a:tint val="75000"/>
                  </a:schemeClr>
                </a:solidFill>
              </a:defRPr>
            </a:lvl7pPr>
            <a:lvl8pPr marL="3809714" indent="0">
              <a:buNone/>
              <a:defRPr sz="1733">
                <a:solidFill>
                  <a:schemeClr val="tx1">
                    <a:tint val="75000"/>
                  </a:schemeClr>
                </a:solidFill>
              </a:defRPr>
            </a:lvl8pPr>
            <a:lvl9pPr marL="4353959"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55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5"/>
            <a:ext cx="8676216"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2" y="1920875"/>
            <a:ext cx="8676217"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62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62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53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7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867"/>
            </a:lvl1pPr>
            <a:lvl2pPr>
              <a:defRPr sz="3333"/>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4"/>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714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67"/>
            </a:lvl1pPr>
            <a:lvl2pPr marL="544245" indent="0">
              <a:buNone/>
              <a:defRPr sz="3333"/>
            </a:lvl2pPr>
            <a:lvl3pPr marL="1088490" indent="0">
              <a:buNone/>
              <a:defRPr sz="2800"/>
            </a:lvl3pPr>
            <a:lvl4pPr marL="1632735" indent="0">
              <a:buNone/>
              <a:defRPr sz="2400"/>
            </a:lvl4pPr>
            <a:lvl5pPr marL="2176980" indent="0">
              <a:buNone/>
              <a:defRPr sz="2400"/>
            </a:lvl5pPr>
            <a:lvl6pPr marL="2721224" indent="0">
              <a:buNone/>
              <a:defRPr sz="2400"/>
            </a:lvl6pPr>
            <a:lvl7pPr marL="3265469" indent="0">
              <a:buNone/>
              <a:defRPr sz="2400"/>
            </a:lvl7pPr>
            <a:lvl8pPr marL="3809714" indent="0">
              <a:buNone/>
              <a:defRPr sz="2400"/>
            </a:lvl8pPr>
            <a:lvl9pPr marL="4353959" indent="0">
              <a:buNone/>
              <a:defRPr sz="2400"/>
            </a:lvl9pPr>
          </a:lstStyle>
          <a:p>
            <a:endParaRPr lang="en-US"/>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47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64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1"/>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6" y="330201"/>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56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27/07/2016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5131E-EFE6-4811-9C64-F3707C89457D}" type="datetimeFigureOut">
              <a:rPr lang="en-GB" smtClean="0"/>
              <a:t>27/07/2016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27/07/2016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27/07/2016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27/07/2016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1"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1041400" cy="365125"/>
          </a:xfrm>
          <a:prstGeom prst="rect">
            <a:avLst/>
          </a:prstGeom>
        </p:spPr>
        <p:txBody>
          <a:bodyPr vert="horz" lIns="81639" tIns="40819" rIns="81639" bIns="40819" rtlCol="0" anchor="ctr"/>
          <a:lstStyle>
            <a:lvl1pPr algn="l">
              <a:defRPr sz="1467">
                <a:solidFill>
                  <a:schemeClr val="bg1"/>
                </a:solidFill>
                <a:latin typeface="Arial" pitchFamily="34" charset="0"/>
                <a:cs typeface="Arial" pitchFamily="34" charset="0"/>
              </a:defRPr>
            </a:lvl1pPr>
          </a:lstStyle>
          <a:p>
            <a:fld id="{0D8422DD-A41A-4E5D-8029-9F7A4091C193}" type="datetimeFigureOut">
              <a:rPr lang="en-US" smtClean="0">
                <a:solidFill>
                  <a:prstClr val="white"/>
                </a:solidFill>
              </a:rPr>
              <a:pPr/>
              <a:t>7/27/16</a:t>
            </a:fld>
            <a:endParaRPr lang="en-US" dirty="0">
              <a:solidFill>
                <a:prstClr val="white"/>
              </a:solidFill>
            </a:endParaRPr>
          </a:p>
        </p:txBody>
      </p:sp>
      <p:sp>
        <p:nvSpPr>
          <p:cNvPr id="5" name="Footer Placeholder 4"/>
          <p:cNvSpPr>
            <a:spLocks noGrp="1"/>
          </p:cNvSpPr>
          <p:nvPr>
            <p:ph type="ftr" sz="quarter" idx="3"/>
          </p:nvPr>
        </p:nvSpPr>
        <p:spPr>
          <a:xfrm>
            <a:off x="1651001" y="6356351"/>
            <a:ext cx="9334500" cy="365125"/>
          </a:xfrm>
          <a:prstGeom prst="rect">
            <a:avLst/>
          </a:prstGeom>
        </p:spPr>
        <p:txBody>
          <a:bodyPr vert="horz" lIns="81639" tIns="40819" rIns="81639" bIns="40819" rtlCol="0" anchor="ctr"/>
          <a:lstStyle>
            <a:lvl1pPr algn="ctr">
              <a:defRPr sz="1467">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1" y="6356351"/>
            <a:ext cx="596900" cy="365125"/>
          </a:xfrm>
          <a:prstGeom prst="rect">
            <a:avLst/>
          </a:prstGeom>
        </p:spPr>
        <p:txBody>
          <a:bodyPr vert="horz" lIns="81639" tIns="40819" rIns="81639" bIns="40819" rtlCol="0" anchor="ctr"/>
          <a:lstStyle>
            <a:lvl1pPr algn="r">
              <a:defRPr sz="1467">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68323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088490" rtl="0" eaLnBrk="1" latinLnBrk="0" hangingPunct="1">
        <a:spcBef>
          <a:spcPct val="0"/>
        </a:spcBef>
        <a:buNone/>
        <a:defRPr sz="4000" b="1" kern="1200">
          <a:solidFill>
            <a:schemeClr val="tx1"/>
          </a:solidFill>
          <a:latin typeface="Arial" pitchFamily="34" charset="0"/>
          <a:ea typeface="+mj-ea"/>
          <a:cs typeface="Arial" pitchFamily="34" charset="0"/>
        </a:defRPr>
      </a:lvl1pPr>
    </p:titleStyle>
    <p:bodyStyle>
      <a:lvl1pPr marL="408184" indent="-408184" algn="l" defTabSz="1088490" rtl="0" eaLnBrk="1" latinLnBrk="0" hangingPunct="1">
        <a:spcBef>
          <a:spcPct val="20000"/>
        </a:spcBef>
        <a:buFont typeface="Arial" pitchFamily="34" charset="0"/>
        <a:buChar char="•"/>
        <a:defRPr sz="3867" kern="1200">
          <a:solidFill>
            <a:schemeClr val="tx1"/>
          </a:solidFill>
          <a:latin typeface="Arial" pitchFamily="34" charset="0"/>
          <a:ea typeface="+mn-ea"/>
          <a:cs typeface="Arial" pitchFamily="34" charset="0"/>
        </a:defRPr>
      </a:lvl1pPr>
      <a:lvl2pPr marL="884398" indent="-340153" algn="l" defTabSz="1088490" rtl="0" eaLnBrk="1" latinLnBrk="0" hangingPunct="1">
        <a:spcBef>
          <a:spcPct val="20000"/>
        </a:spcBef>
        <a:buFont typeface="Arial" pitchFamily="34" charset="0"/>
        <a:buChar char="–"/>
        <a:defRPr sz="3333" kern="1200">
          <a:solidFill>
            <a:schemeClr val="tx1"/>
          </a:solidFill>
          <a:latin typeface="Arial" pitchFamily="34" charset="0"/>
          <a:ea typeface="+mn-ea"/>
          <a:cs typeface="Arial" pitchFamily="34" charset="0"/>
        </a:defRPr>
      </a:lvl2pPr>
      <a:lvl3pPr marL="1360613" indent="-272123" algn="l" defTabSz="108849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3pPr>
      <a:lvl4pPr marL="1904858"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4pPr>
      <a:lvl5pPr marL="2449103"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w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wmf"/><Relationship Id="rId11"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jpeg"/><Relationship Id="rId6"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1.jpeg"/><Relationship Id="rId7"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2.gif"/></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eg"/><Relationship Id="rId5"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262196"/>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1" y="5155362"/>
            <a:ext cx="1867304" cy="395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76" y="5155362"/>
            <a:ext cx="1000124" cy="762596"/>
          </a:xfrm>
          <a:prstGeom prst="rect">
            <a:avLst/>
          </a:prstGeom>
        </p:spPr>
      </p:pic>
      <p:sp>
        <p:nvSpPr>
          <p:cNvPr id="8" name="Rectangle 7"/>
          <p:cNvSpPr/>
          <p:nvPr/>
        </p:nvSpPr>
        <p:spPr>
          <a:xfrm>
            <a:off x="1464564" y="4656492"/>
            <a:ext cx="3328796" cy="369332"/>
          </a:xfrm>
          <a:prstGeom prst="rect">
            <a:avLst/>
          </a:prstGeom>
        </p:spPr>
        <p:txBody>
          <a:bodyPr wrap="none">
            <a:spAutoFit/>
          </a:bodyPr>
          <a:lstStyle/>
          <a:p>
            <a:r>
              <a:rPr lang="en-GB" dirty="0"/>
              <a:t>Heriot Watt University, Edinburgh</a:t>
            </a:r>
          </a:p>
        </p:txBody>
      </p:sp>
      <p:sp>
        <p:nvSpPr>
          <p:cNvPr id="9" name="Rectangle 8"/>
          <p:cNvSpPr/>
          <p:nvPr/>
        </p:nvSpPr>
        <p:spPr>
          <a:xfrm>
            <a:off x="5504685" y="4656492"/>
            <a:ext cx="1963679" cy="369332"/>
          </a:xfrm>
          <a:prstGeom prst="rect">
            <a:avLst/>
          </a:prstGeom>
        </p:spPr>
        <p:txBody>
          <a:bodyPr wrap="none">
            <a:spAutoFit/>
          </a:bodyPr>
          <a:lstStyle/>
          <a:p>
            <a:r>
              <a:rPr lang="en-GB" dirty="0"/>
              <a:t>Dartmouth College</a:t>
            </a:r>
          </a:p>
        </p:txBody>
      </p:sp>
      <p:sp>
        <p:nvSpPr>
          <p:cNvPr id="10" name="Rectangle 9"/>
          <p:cNvSpPr/>
          <p:nvPr/>
        </p:nvSpPr>
        <p:spPr>
          <a:xfrm>
            <a:off x="8590785" y="4656492"/>
            <a:ext cx="1963679" cy="369332"/>
          </a:xfrm>
          <a:prstGeom prst="rect">
            <a:avLst/>
          </a:prstGeom>
        </p:spPr>
        <p:txBody>
          <a:bodyPr wrap="none">
            <a:spAutoFit/>
          </a:bodyPr>
          <a:lstStyle/>
          <a:p>
            <a:r>
              <a:rPr lang="en-GB" dirty="0"/>
              <a:t>Dartmouth College</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396" y="5162661"/>
            <a:ext cx="4694666" cy="624614"/>
          </a:xfrm>
          <a:prstGeom prst="rect">
            <a:avLst/>
          </a:prstGeom>
        </p:spPr>
      </p:pic>
    </p:spTree>
    <p:extLst>
      <p:ext uri="{BB962C8B-B14F-4D97-AF65-F5344CB8AC3E}">
        <p14:creationId xmlns:p14="http://schemas.microsoft.com/office/powerpoint/2010/main" val="4017916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12</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56"/>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13</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14</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43734" y="4040374"/>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a:t>
            </a:r>
            <a:r>
              <a:rPr lang="en-GB" dirty="0" err="1"/>
              <a:t>modeled</a:t>
            </a:r>
            <a:r>
              <a:rPr lang="en-GB" dirty="0"/>
              <a:t>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15</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7403" y="271660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16</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Tree>
    <p:extLst>
      <p:ext uri="{BB962C8B-B14F-4D97-AF65-F5344CB8AC3E}">
        <p14:creationId xmlns:p14="http://schemas.microsoft.com/office/powerpoint/2010/main" val="3885624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8" name="Rectangle 7"/>
          <p:cNvSpPr/>
          <p:nvPr/>
        </p:nvSpPr>
        <p:spPr>
          <a:xfrm>
            <a:off x="3720338" y="2662122"/>
            <a:ext cx="4761043" cy="3381719"/>
          </a:xfrm>
          <a:prstGeom prst="rect">
            <a:avLst/>
          </a:prstGeom>
          <a:solidFill>
            <a:srgbClr val="000000">
              <a:alpha val="85098"/>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6" name="Group 5"/>
          <p:cNvGrpSpPr/>
          <p:nvPr/>
        </p:nvGrpSpPr>
        <p:grpSpPr>
          <a:xfrm>
            <a:off x="3417010" y="4129333"/>
            <a:ext cx="1728438" cy="917178"/>
            <a:chOff x="3383280" y="2164593"/>
            <a:chExt cx="5300850" cy="2812841"/>
          </a:xfrm>
        </p:grpSpPr>
        <p:pic>
          <p:nvPicPr>
            <p:cNvPr id="3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1" name="Group 40"/>
          <p:cNvGrpSpPr/>
          <p:nvPr/>
        </p:nvGrpSpPr>
        <p:grpSpPr>
          <a:xfrm>
            <a:off x="4645650" y="4811537"/>
            <a:ext cx="1728438" cy="917178"/>
            <a:chOff x="3383280" y="2164593"/>
            <a:chExt cx="5300850" cy="2812841"/>
          </a:xfrm>
        </p:grpSpPr>
        <p:pic>
          <p:nvPicPr>
            <p:cNvPr id="42"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5"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6"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7" name="Group 46"/>
          <p:cNvGrpSpPr/>
          <p:nvPr/>
        </p:nvGrpSpPr>
        <p:grpSpPr>
          <a:xfrm>
            <a:off x="6752943" y="4479004"/>
            <a:ext cx="1728438" cy="917178"/>
            <a:chOff x="3383280" y="2164593"/>
            <a:chExt cx="5300850" cy="2812841"/>
          </a:xfrm>
        </p:grpSpPr>
        <p:pic>
          <p:nvPicPr>
            <p:cNvPr id="4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5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7" name="Group 6"/>
          <p:cNvGrpSpPr/>
          <p:nvPr/>
        </p:nvGrpSpPr>
        <p:grpSpPr>
          <a:xfrm>
            <a:off x="8665124" y="2413987"/>
            <a:ext cx="653155" cy="823373"/>
            <a:chOff x="8453454" y="3549905"/>
            <a:chExt cx="653155" cy="823373"/>
          </a:xfrm>
        </p:grpSpPr>
        <p:pic>
          <p:nvPicPr>
            <p:cNvPr id="36"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37"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590724" y="3556440"/>
              <a:ext cx="357190" cy="807790"/>
            </a:xfrm>
            <a:prstGeom prst="rect">
              <a:avLst/>
            </a:prstGeom>
            <a:noFill/>
            <a:ln w="9525">
              <a:noFill/>
              <a:miter lim="800000"/>
              <a:headEnd/>
              <a:tailEnd/>
            </a:ln>
            <a:effectLst/>
          </p:spPr>
        </p:pic>
        <p:pic>
          <p:nvPicPr>
            <p:cNvPr id="43"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749419" y="3565488"/>
              <a:ext cx="357190" cy="807790"/>
            </a:xfrm>
            <a:prstGeom prst="rect">
              <a:avLst/>
            </a:prstGeom>
            <a:noFill/>
            <a:ln w="9525">
              <a:noFill/>
              <a:miter lim="800000"/>
              <a:headEnd/>
              <a:tailEnd/>
            </a:ln>
            <a:effectLst/>
          </p:spPr>
        </p:pic>
      </p:grpSp>
    </p:spTree>
    <p:extLst>
      <p:ext uri="{BB962C8B-B14F-4D97-AF65-F5344CB8AC3E}">
        <p14:creationId xmlns:p14="http://schemas.microsoft.com/office/powerpoint/2010/main" val="21513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Light transport: recursive integral equation</a:t>
            </a:r>
          </a:p>
        </p:txBody>
      </p:sp>
      <p:sp>
        <p:nvSpPr>
          <p:cNvPr id="3" name="Slide Number Placeholder 2"/>
          <p:cNvSpPr>
            <a:spLocks noGrp="1"/>
          </p:cNvSpPr>
          <p:nvPr>
            <p:ph type="sldNum" sz="quarter" idx="12"/>
          </p:nvPr>
        </p:nvSpPr>
        <p:spPr/>
        <p:txBody>
          <a:bodyPr/>
          <a:lstStyle/>
          <a:p>
            <a:fld id="{50DC014F-B254-430C-8246-BEE23660095E}" type="slidenum">
              <a:rPr lang="en-GB" smtClean="0"/>
              <a:t>18</a:t>
            </a:fld>
            <a:endParaRPr lang="en-GB"/>
          </a:p>
        </p:txBody>
      </p:sp>
      <p:pic>
        <p:nvPicPr>
          <p:cNvPr id="5129"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00"/>
          <a:stretch/>
        </p:blipFill>
        <p:spPr bwMode="auto">
          <a:xfrm>
            <a:off x="2279578" y="2041418"/>
            <a:ext cx="7365661" cy="84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90002" y="1697593"/>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9" name="TextBox 18"/>
          <p:cNvSpPr txBox="1"/>
          <p:nvPr/>
        </p:nvSpPr>
        <p:spPr>
          <a:xfrm>
            <a:off x="5269976" y="3164262"/>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0" name="TextBox 19"/>
          <p:cNvSpPr txBox="1"/>
          <p:nvPr/>
        </p:nvSpPr>
        <p:spPr>
          <a:xfrm>
            <a:off x="2872210" y="3164262"/>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sp>
        <p:nvSpPr>
          <p:cNvPr id="21" name="TextBox 20"/>
          <p:cNvSpPr txBox="1"/>
          <p:nvPr/>
        </p:nvSpPr>
        <p:spPr>
          <a:xfrm>
            <a:off x="7524945" y="5406823"/>
            <a:ext cx="3499099" cy="369332"/>
          </a:xfrm>
          <a:prstGeom prst="rect">
            <a:avLst/>
          </a:prstGeom>
          <a:noFill/>
        </p:spPr>
        <p:txBody>
          <a:bodyPr wrap="none" rtlCol="0">
            <a:spAutoFit/>
          </a:bodyPr>
          <a:lstStyle/>
          <a:p>
            <a:r>
              <a:rPr lang="en-US" dirty="0"/>
              <a:t>Light Transport Operators [</a:t>
            </a:r>
            <a:r>
              <a:rPr lang="en-US" dirty="0" err="1"/>
              <a:t>Arvo</a:t>
            </a:r>
            <a:r>
              <a:rPr lang="en-US" dirty="0"/>
              <a:t> 94]</a:t>
            </a:r>
          </a:p>
        </p:txBody>
      </p:sp>
      <p:sp>
        <p:nvSpPr>
          <p:cNvPr id="13" name="TextBox 12"/>
          <p:cNvSpPr txBox="1"/>
          <p:nvPr/>
        </p:nvSpPr>
        <p:spPr>
          <a:xfrm>
            <a:off x="7524945" y="5099895"/>
            <a:ext cx="3466975" cy="369332"/>
          </a:xfrm>
          <a:prstGeom prst="rect">
            <a:avLst/>
          </a:prstGeom>
          <a:noFill/>
        </p:spPr>
        <p:txBody>
          <a:bodyPr wrap="none" rtlCol="0">
            <a:spAutoFit/>
          </a:bodyPr>
          <a:lstStyle/>
          <a:p>
            <a:r>
              <a:rPr lang="en-US" dirty="0"/>
              <a:t>The Rendering equation [</a:t>
            </a:r>
            <a:r>
              <a:rPr lang="en-US" dirty="0" err="1"/>
              <a:t>Kajiya</a:t>
            </a:r>
            <a:r>
              <a:rPr lang="en-US" dirty="0"/>
              <a:t> 86]</a:t>
            </a:r>
          </a:p>
        </p:txBody>
      </p:sp>
      <p:cxnSp>
        <p:nvCxnSpPr>
          <p:cNvPr id="5" name="Straight Connector 4"/>
          <p:cNvCxnSpPr>
            <a:stCxn id="16" idx="1"/>
          </p:cNvCxnSpPr>
          <p:nvPr/>
        </p:nvCxnSpPr>
        <p:spPr>
          <a:xfrm flipH="1">
            <a:off x="4038213" y="1897648"/>
            <a:ext cx="251789" cy="36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3"/>
          </p:cNvCxnSpPr>
          <p:nvPr/>
        </p:nvCxnSpPr>
        <p:spPr>
          <a:xfrm>
            <a:off x="5371901" y="1897648"/>
            <a:ext cx="253748" cy="334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8496" y="2808183"/>
            <a:ext cx="0" cy="400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71901" y="2808183"/>
            <a:ext cx="0" cy="400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L</a:t>
            </a:r>
            <a:r>
              <a:rPr lang="en-GB" dirty="0"/>
              <a:t> is a sum of high-dimensional integrals</a:t>
            </a:r>
          </a:p>
        </p:txBody>
      </p:sp>
      <p:sp>
        <p:nvSpPr>
          <p:cNvPr id="4" name="Slide Number Placeholder 3"/>
          <p:cNvSpPr>
            <a:spLocks noGrp="1"/>
          </p:cNvSpPr>
          <p:nvPr>
            <p:ph type="sldNum" sz="quarter" idx="12"/>
          </p:nvPr>
        </p:nvSpPr>
        <p:spPr/>
        <p:txBody>
          <a:bodyPr/>
          <a:lstStyle/>
          <a:p>
            <a:fld id="{50DC014F-B254-430C-8246-BEE23660095E}" type="slidenum">
              <a:rPr lang="en-GB" smtClean="0"/>
              <a:t>19</a:t>
            </a:fld>
            <a:endParaRPr lang="en-GB"/>
          </a:p>
        </p:txBody>
      </p:sp>
      <p:pic>
        <p:nvPicPr>
          <p:cNvPr id="51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8" y="2041417"/>
            <a:ext cx="73656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808438" y="5261840"/>
            <a:ext cx="1451038" cy="400110"/>
          </a:xfrm>
          <a:prstGeom prst="rect">
            <a:avLst/>
          </a:prstGeom>
          <a:noFill/>
        </p:spPr>
        <p:txBody>
          <a:bodyPr wrap="none" rtlCol="0">
            <a:spAutoFit/>
          </a:bodyPr>
          <a:lstStyle/>
          <a:p>
            <a:r>
              <a:rPr lang="en-US" sz="2000" dirty="0">
                <a:solidFill>
                  <a:srgbClr val="00B0F0"/>
                </a:solidFill>
              </a:rPr>
              <a:t>One bounce</a:t>
            </a:r>
            <a:endParaRPr lang="en-GB" sz="2000" dirty="0">
              <a:solidFill>
                <a:srgbClr val="00B0F0"/>
              </a:solidFill>
            </a:endParaRPr>
          </a:p>
        </p:txBody>
      </p:sp>
      <p:cxnSp>
        <p:nvCxnSpPr>
          <p:cNvPr id="13" name="Straight Connector 12"/>
          <p:cNvCxnSpPr/>
          <p:nvPr/>
        </p:nvCxnSpPr>
        <p:spPr>
          <a:xfrm>
            <a:off x="5231904" y="5197956"/>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56873" y="5261840"/>
            <a:ext cx="1721753" cy="400110"/>
          </a:xfrm>
          <a:prstGeom prst="rect">
            <a:avLst/>
          </a:prstGeom>
          <a:noFill/>
        </p:spPr>
        <p:txBody>
          <a:bodyPr wrap="none" rtlCol="0">
            <a:spAutoFit/>
          </a:bodyPr>
          <a:lstStyle/>
          <a:p>
            <a:r>
              <a:rPr lang="en-US" sz="2000" dirty="0">
                <a:solidFill>
                  <a:srgbClr val="00B0F0"/>
                </a:solidFill>
              </a:rPr>
              <a:t>Three bounces</a:t>
            </a:r>
            <a:endParaRPr lang="en-GB" sz="2000" dirty="0">
              <a:solidFill>
                <a:srgbClr val="00B0F0"/>
              </a:solidFill>
            </a:endParaRPr>
          </a:p>
        </p:txBody>
      </p:sp>
      <p:cxnSp>
        <p:nvCxnSpPr>
          <p:cNvPr id="15" name="Straight Connector 14"/>
          <p:cNvCxnSpPr/>
          <p:nvPr/>
        </p:nvCxnSpPr>
        <p:spPr>
          <a:xfrm>
            <a:off x="7464152" y="5188664"/>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79577" y="2805146"/>
            <a:ext cx="6588198" cy="1957355"/>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TextBox 16"/>
          <p:cNvSpPr txBox="1"/>
          <p:nvPr/>
        </p:nvSpPr>
        <p:spPr>
          <a:xfrm>
            <a:off x="6238532" y="1831870"/>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8" name="TextBox 17"/>
          <p:cNvSpPr txBox="1"/>
          <p:nvPr/>
        </p:nvSpPr>
        <p:spPr>
          <a:xfrm>
            <a:off x="6178137" y="2667435"/>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1" name="TextBox 20"/>
          <p:cNvSpPr txBox="1"/>
          <p:nvPr/>
        </p:nvSpPr>
        <p:spPr>
          <a:xfrm>
            <a:off x="6173712" y="2979461"/>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cxnSp>
        <p:nvCxnSpPr>
          <p:cNvPr id="22" name="Straight Connector 21"/>
          <p:cNvCxnSpPr>
            <a:stCxn id="17" idx="1"/>
          </p:cNvCxnSpPr>
          <p:nvPr/>
        </p:nvCxnSpPr>
        <p:spPr>
          <a:xfrm flipH="1">
            <a:off x="4070705" y="2031925"/>
            <a:ext cx="2167827" cy="284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p:cNvCxnSpPr>
          <p:nvPr/>
        </p:nvCxnSpPr>
        <p:spPr>
          <a:xfrm flipH="1">
            <a:off x="5663952" y="2031925"/>
            <a:ext cx="574580" cy="29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1" idx="1"/>
          </p:cNvCxnSpPr>
          <p:nvPr/>
        </p:nvCxnSpPr>
        <p:spPr>
          <a:xfrm>
            <a:off x="4739098" y="2743744"/>
            <a:ext cx="1434614" cy="43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8" idx="1"/>
          </p:cNvCxnSpPr>
          <p:nvPr/>
        </p:nvCxnSpPr>
        <p:spPr>
          <a:xfrm>
            <a:off x="5402851" y="2734252"/>
            <a:ext cx="775286" cy="1332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87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 for analysis</a:t>
            </a:r>
          </a:p>
        </p:txBody>
      </p:sp>
      <p:sp>
        <p:nvSpPr>
          <p:cNvPr id="3" name="Content Placeholder 2"/>
          <p:cNvSpPr>
            <a:spLocks noGrp="1"/>
          </p:cNvSpPr>
          <p:nvPr>
            <p:ph idx="1"/>
          </p:nvPr>
        </p:nvSpPr>
        <p:spPr>
          <a:xfrm>
            <a:off x="838200" y="1825625"/>
            <a:ext cx="10515600" cy="4351338"/>
          </a:xfrm>
        </p:spPr>
        <p:txBody>
          <a:bodyPr/>
          <a:lstStyle/>
          <a:p>
            <a:pPr marL="0" indent="0">
              <a:buNone/>
            </a:pPr>
            <a:endParaRPr lang="en-GB" dirty="0"/>
          </a:p>
          <a:p>
            <a:r>
              <a:rPr lang="en-GB" dirty="0"/>
              <a:t>assess, compare existing methods for Monte Carlo rendering</a:t>
            </a:r>
          </a:p>
          <a:p>
            <a:endParaRPr lang="en-GB" dirty="0"/>
          </a:p>
          <a:p>
            <a:r>
              <a:rPr lang="en-GB" dirty="0"/>
              <a:t>provide insight, inspire improvement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74398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and integration in rendering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19213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4614663" y="1948114"/>
            <a:ext cx="3351253" cy="296599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443556" y="5324018"/>
            <a:ext cx="1559466" cy="400110"/>
          </a:xfrm>
          <a:prstGeom prst="rect">
            <a:avLst/>
          </a:prstGeom>
          <a:noFill/>
        </p:spPr>
        <p:txBody>
          <a:bodyPr wrap="none" rtlCol="0">
            <a:spAutoFit/>
          </a:bodyPr>
          <a:lstStyle/>
          <a:p>
            <a:r>
              <a:rPr lang="en-US" sz="2000" dirty="0"/>
              <a:t>deterministic</a:t>
            </a:r>
            <a:endParaRPr lang="en-GB" sz="2000" dirty="0"/>
          </a:p>
        </p:txBody>
      </p:sp>
    </p:spTree>
    <p:extLst>
      <p:ext uri="{BB962C8B-B14F-4D97-AF65-F5344CB8AC3E}">
        <p14:creationId xmlns:p14="http://schemas.microsoft.com/office/powerpoint/2010/main" val="335080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59192" y="5324018"/>
            <a:ext cx="3333092" cy="707886"/>
          </a:xfrm>
          <a:prstGeom prst="rect">
            <a:avLst/>
          </a:prstGeom>
          <a:noFill/>
        </p:spPr>
        <p:txBody>
          <a:bodyPr wrap="none" rtlCol="0">
            <a:spAutoFit/>
          </a:bodyPr>
          <a:lstStyle/>
          <a:p>
            <a:r>
              <a:rPr lang="en-US" sz="2000" dirty="0"/>
              <a:t>estimate</a:t>
            </a:r>
          </a:p>
          <a:p>
            <a:r>
              <a:rPr lang="en-US" sz="2000" dirty="0"/>
              <a:t>(probabilistic for Monte Carlo)</a:t>
            </a:r>
            <a:endParaRPr lang="en-GB" sz="2000" dirty="0"/>
          </a:p>
        </p:txBody>
      </p:sp>
    </p:spTree>
    <p:extLst>
      <p:ext uri="{BB962C8B-B14F-4D97-AF65-F5344CB8AC3E}">
        <p14:creationId xmlns:p14="http://schemas.microsoft.com/office/powerpoint/2010/main" val="28781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29</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http://www0.cs.ucl.ac.uk/staff/K.Subr/img/ErrorAnalysisEGSR14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79" b="28649"/>
          <a:stretch/>
        </p:blipFill>
        <p:spPr bwMode="auto">
          <a:xfrm>
            <a:off x="2547938" y="2418503"/>
            <a:ext cx="6648450" cy="2821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3302" y="5191214"/>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910971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30</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DC014F-B254-430C-8246-BEE23660095E}" type="slidenum">
              <a:rPr lang="en-GB" smtClean="0"/>
              <a:t>31</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3" name="Title 1"/>
          <p:cNvSpPr>
            <a:spLocks noGrp="1"/>
          </p:cNvSpPr>
          <p:nvPr>
            <p:ph type="title"/>
          </p:nvPr>
        </p:nvSpPr>
        <p:spPr/>
        <p:txBody>
          <a:bodyPr>
            <a:normAutofit/>
          </a:bodyPr>
          <a:lstStyle/>
          <a:p>
            <a:r>
              <a:rPr lang="en-US" dirty="0"/>
              <a:t>Rendering = integration + reconstruction</a:t>
            </a:r>
            <a:endParaRPr lang="en-GB" dirty="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Frequency analysis of </a:t>
            </a:r>
            <a:r>
              <a:rPr lang="en-GB" dirty="0" err="1"/>
              <a:t>lightfields</a:t>
            </a:r>
            <a:r>
              <a:rPr lang="en-GB" dirty="0"/>
              <a:t> in rendering</a:t>
            </a:r>
          </a:p>
        </p:txBody>
      </p:sp>
      <p:sp>
        <p:nvSpPr>
          <p:cNvPr id="5" name="Oval 4"/>
          <p:cNvSpPr/>
          <p:nvPr/>
        </p:nvSpPr>
        <p:spPr>
          <a:xfrm rot="1195875">
            <a:off x="5267030" y="3016627"/>
            <a:ext cx="369071" cy="1307501"/>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2921628" y="2341448"/>
            <a:ext cx="2780249" cy="2506078"/>
            <a:chOff x="4501928" y="1932674"/>
            <a:chExt cx="3706998" cy="3341437"/>
          </a:xfrm>
          <a:solidFill>
            <a:schemeClr val="bg1">
              <a:lumMod val="85000"/>
              <a:lumOff val="15000"/>
            </a:schemeClr>
          </a:solidFill>
        </p:grpSpPr>
        <p:sp>
          <p:nvSpPr>
            <p:cNvPr id="7" name="Oval 6"/>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 name="Oval 16"/>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 name="Oval 17"/>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 name="Oval 18"/>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 name="Oval 22"/>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 name="Oval 23"/>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 name="Oval 24"/>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7" name="Oval 26"/>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8" name="Oval 27"/>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2" name="Oval 41"/>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3" name="Oval 42"/>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5" name="Oval 44"/>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6" name="Oval 45"/>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7" name="Oval 46"/>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8" name="Oval 47"/>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0" name="Oval 49"/>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1" name="Oval 50"/>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52" name="Straight Arrow Connector 51"/>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5" name="TextBox 54"/>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6" name="Oval 55"/>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7" name="Oval 56"/>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8" name="Oval 57"/>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2" name="Oval 61"/>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3" name="Oval 62"/>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4" name="Oval 63"/>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5" name="Oval 64"/>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6" name="Oval 65"/>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7" name="Oval 66"/>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8" name="Oval 67"/>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9" name="Oval 68"/>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0" name="Oval 69"/>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1" name="Oval 70"/>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2" name="Oval 71"/>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3" name="Oval 72"/>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4" name="Oval 73"/>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5" name="Oval 74"/>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6" name="Oval 75"/>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7" name="Oval 76"/>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8" name="Oval 77"/>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9" name="Oval 78"/>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0" name="Oval 79"/>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1" name="Oval 80"/>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2" name="Oval 81"/>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3" name="Oval 82"/>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4" name="Oval 83"/>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5" name="Oval 84"/>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6" name="Oval 85"/>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7" name="Oval 86"/>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8" name="Oval 87"/>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9" name="Oval 88"/>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0" name="Oval 89"/>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1" name="Oval 90"/>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2" name="Oval 91"/>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3" name="Oval 92"/>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4" name="Oval 93"/>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5" name="Oval 94"/>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6" name="Oval 95"/>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7" name="Oval 96"/>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Oval 97"/>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9" name="Oval 98"/>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0" name="Oval 99"/>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1" name="TextBox 100"/>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2"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103" name="Straight Arrow Connector 102"/>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6" name="Oval 105"/>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7" name="Oval 106"/>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8" name="Oval 107"/>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9" name="Oval 108"/>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0" name="Oval 109"/>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1" name="Oval 110"/>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2" name="Oval 111"/>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3" name="Oval 112"/>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4" name="Oval 113"/>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5" name="Oval 114"/>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TextBox 149"/>
          <p:cNvSpPr txBox="1"/>
          <p:nvPr/>
        </p:nvSpPr>
        <p:spPr>
          <a:xfrm>
            <a:off x="6872472" y="3494629"/>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1" name="Oval 150"/>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TextBox 151"/>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3"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TextBox 154"/>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156" name="TextBox 155"/>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Oval 156"/>
          <p:cNvSpPr/>
          <p:nvPr/>
        </p:nvSpPr>
        <p:spPr>
          <a:xfrm rot="5029678">
            <a:off x="9084731" y="3798339"/>
            <a:ext cx="369071" cy="523227"/>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TextBox 157"/>
          <p:cNvSpPr txBox="1"/>
          <p:nvPr/>
        </p:nvSpPr>
        <p:spPr>
          <a:xfrm>
            <a:off x="3574032" y="1721576"/>
            <a:ext cx="27142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local variation of integrand</a:t>
            </a:r>
            <a:endParaRPr kumimoji="0" lang="en-GB" sz="1800" b="0" i="0" u="none" strike="noStrike" kern="0" cap="none" spc="0" normalizeH="0" baseline="0" noProof="0" dirty="0">
              <a:ln>
                <a:noFill/>
              </a:ln>
              <a:solidFill>
                <a:srgbClr val="FFFF00"/>
              </a:solidFill>
              <a:effectLst/>
              <a:uLnTx/>
              <a:uFillTx/>
            </a:endParaRPr>
          </a:p>
        </p:txBody>
      </p:sp>
      <p:sp>
        <p:nvSpPr>
          <p:cNvPr id="159" name="TextBox 158"/>
          <p:cNvSpPr txBox="1"/>
          <p:nvPr/>
        </p:nvSpPr>
        <p:spPr>
          <a:xfrm>
            <a:off x="7610640" y="1673371"/>
            <a:ext cx="20633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reconstruction filter</a:t>
            </a:r>
            <a:endParaRPr kumimoji="0" lang="en-GB" sz="1800" b="0" i="0" u="none" strike="noStrike" kern="0" cap="none" spc="0" normalizeH="0" baseline="0" noProof="0" dirty="0">
              <a:ln>
                <a:noFill/>
              </a:ln>
              <a:solidFill>
                <a:srgbClr val="FFFF00"/>
              </a:solidFill>
              <a:effectLst/>
              <a:uLnTx/>
              <a:uFillTx/>
            </a:endParaRPr>
          </a:p>
        </p:txBody>
      </p:sp>
      <p:cxnSp>
        <p:nvCxnSpPr>
          <p:cNvPr id="4" name="Straight Connector 3"/>
          <p:cNvCxnSpPr/>
          <p:nvPr/>
        </p:nvCxnSpPr>
        <p:spPr>
          <a:xfrm flipH="1">
            <a:off x="5657544" y="2090908"/>
            <a:ext cx="311157" cy="109971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9225972" y="2122122"/>
            <a:ext cx="9946" cy="16892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26776" y="4898259"/>
            <a:ext cx="2709396" cy="17543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65000"/>
                  </a:schemeClr>
                </a:solidFill>
              </a:rPr>
              <a:t>Ramamoorthi</a:t>
            </a:r>
            <a:r>
              <a:rPr lang="en-US" kern="0" dirty="0">
                <a:solidFill>
                  <a:schemeClr val="tx1">
                    <a:lumMod val="65000"/>
                  </a:schemeClr>
                </a:solidFill>
              </a:rPr>
              <a:t> et al. 04]</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65000"/>
                  </a:schemeClr>
                </a:solidFill>
              </a:rPr>
              <a:t>[</a:t>
            </a:r>
            <a:r>
              <a:rPr lang="en-US" kern="0" dirty="0">
                <a:solidFill>
                  <a:schemeClr val="tx1">
                    <a:lumMod val="95000"/>
                  </a:schemeClr>
                </a:solidFill>
              </a:rPr>
              <a:t>Durand et al. 05]</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Soler</a:t>
            </a:r>
            <a:r>
              <a:rPr lang="en-US" kern="0" dirty="0">
                <a:solidFill>
                  <a:schemeClr val="tx1">
                    <a:lumMod val="75000"/>
                  </a:schemeClr>
                </a:solidFill>
              </a:rPr>
              <a:t> et al. 2009]</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Overbeck</a:t>
            </a:r>
            <a:r>
              <a:rPr lang="en-US" kern="0" dirty="0">
                <a:solidFill>
                  <a:schemeClr val="tx1">
                    <a:lumMod val="75000"/>
                  </a:schemeClr>
                </a:solidFill>
              </a:rPr>
              <a:t> et al. 2009]</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[Egan et al. 2009, 2011]</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Ramamoorthi</a:t>
            </a:r>
            <a:r>
              <a:rPr lang="en-US" kern="0" dirty="0">
                <a:solidFill>
                  <a:schemeClr val="tx1">
                    <a:lumMod val="75000"/>
                  </a:schemeClr>
                </a:solidFill>
              </a:rPr>
              <a:t> et al. 2012] </a:t>
            </a:r>
            <a:endParaRPr kumimoji="0" lang="en-GB" sz="1800" b="0" i="0" u="none" strike="noStrike" kern="0" cap="none" spc="0" normalizeH="0" baseline="0" noProof="0" dirty="0">
              <a:ln>
                <a:noFill/>
              </a:ln>
              <a:solidFill>
                <a:schemeClr val="tx1">
                  <a:lumMod val="75000"/>
                </a:schemeClr>
              </a:solidFill>
              <a:effectLst/>
              <a:uLnTx/>
              <a:uFillTx/>
            </a:endParaRPr>
          </a:p>
        </p:txBody>
      </p:sp>
    </p:spTree>
    <p:extLst>
      <p:ext uri="{BB962C8B-B14F-4D97-AF65-F5344CB8AC3E}">
        <p14:creationId xmlns:p14="http://schemas.microsoft.com/office/powerpoint/2010/main" val="900807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TextBox 257"/>
          <p:cNvSpPr txBox="1"/>
          <p:nvPr/>
        </p:nvSpPr>
        <p:spPr>
          <a:xfrm>
            <a:off x="7957500" y="515053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TextBox 258"/>
          <p:cNvSpPr txBox="1"/>
          <p:nvPr/>
        </p:nvSpPr>
        <p:spPr>
          <a:xfrm>
            <a:off x="513754" y="5237856"/>
            <a:ext cx="2416046"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smtClean="0">
                <a:solidFill>
                  <a:schemeClr val="tx1">
                    <a:lumMod val="65000"/>
                  </a:schemeClr>
                </a:solidFill>
              </a:rPr>
              <a:t>Ramamoorthi</a:t>
            </a:r>
            <a:r>
              <a:rPr lang="en-US" kern="0" dirty="0" smtClean="0">
                <a:solidFill>
                  <a:schemeClr val="tx1">
                    <a:lumMod val="65000"/>
                  </a:schemeClr>
                </a:solidFill>
              </a:rPr>
              <a:t> </a:t>
            </a:r>
            <a:r>
              <a:rPr lang="en-US" kern="0" dirty="0">
                <a:solidFill>
                  <a:schemeClr val="tx1">
                    <a:lumMod val="65000"/>
                  </a:schemeClr>
                </a:solidFill>
              </a:rPr>
              <a:t>et </a:t>
            </a:r>
            <a:r>
              <a:rPr lang="en-US" kern="0" dirty="0" smtClean="0">
                <a:solidFill>
                  <a:schemeClr val="tx1">
                    <a:lumMod val="65000"/>
                  </a:schemeClr>
                </a:solidFill>
              </a:rPr>
              <a:t>al. </a:t>
            </a:r>
            <a:r>
              <a:rPr lang="en-US" kern="0" dirty="0">
                <a:solidFill>
                  <a:schemeClr val="tx1">
                    <a:lumMod val="65000"/>
                  </a:schemeClr>
                </a:solidFill>
              </a:rPr>
              <a:t>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t>
            </a:r>
            <a:r>
              <a:rPr lang="en-US" kern="0" dirty="0" smtClean="0">
                <a:solidFill>
                  <a:schemeClr val="tx1">
                    <a:lumMod val="75000"/>
                  </a:schemeClr>
                </a:solidFill>
              </a:rPr>
              <a:t>al. </a:t>
            </a:r>
            <a:r>
              <a:rPr lang="en-US" kern="0" dirty="0">
                <a:solidFill>
                  <a:schemeClr val="tx1">
                    <a:lumMod val="75000"/>
                  </a:schemeClr>
                </a:solidFill>
              </a:rPr>
              <a:t>2015]</a:t>
            </a:r>
            <a:r>
              <a:rPr lang="en-US" kern="0" dirty="0">
                <a:solidFill>
                  <a:srgbClr val="FFFF00"/>
                </a:solidFill>
              </a:rPr>
              <a:t> </a:t>
            </a:r>
          </a:p>
        </p:txBody>
      </p:sp>
      <p:sp>
        <p:nvSpPr>
          <p:cNvPr id="260" name="Rectangle 259"/>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485371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TextBox 254"/>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6867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53987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99" name="TextBox 98"/>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4625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Rectangle 98"/>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26768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 integration + reconstruction</a:t>
            </a:r>
            <a:endParaRPr lang="en-GB"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out of focus</a:t>
            </a:r>
            <a:endParaRPr kumimoji="0" lang="en-GB" sz="2000" b="0" i="0" u="none" strike="noStrike" kern="0" cap="none" spc="0" normalizeH="0" baseline="0" noProof="0" dirty="0">
              <a:ln>
                <a:noFill/>
              </a:ln>
              <a:solidFill>
                <a:srgbClr val="FFFF00"/>
              </a:solidFill>
              <a:effectLst/>
              <a:uLnTx/>
              <a:uFillTx/>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in motion</a:t>
            </a:r>
            <a:endParaRPr kumimoji="0" lang="en-GB" sz="2000" b="0" i="0" u="none" strike="noStrike" kern="0" cap="none" spc="0" normalizeH="0" baseline="0" noProof="0" dirty="0">
              <a:ln>
                <a:noFill/>
              </a:ln>
              <a:solidFill>
                <a:srgbClr val="FFFF00"/>
              </a:solidFill>
              <a:effectLst/>
              <a:uLnTx/>
              <a:uFillTx/>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95000"/>
                  </a:prstClr>
                </a:solidFill>
                <a:effectLst/>
                <a:uLnTx/>
                <a:uFillTx/>
              </a:rPr>
              <a:t>…</a:t>
            </a:r>
            <a:endParaRPr kumimoji="0" lang="en-GB" sz="2000" b="0" i="0" u="none" strike="noStrike" kern="0" cap="none" spc="0" normalizeH="0" baseline="0" noProof="0" dirty="0">
              <a:ln>
                <a:noFill/>
              </a:ln>
              <a:solidFill>
                <a:prstClr val="black">
                  <a:lumMod val="95000"/>
                </a:prstClr>
              </a:solidFill>
              <a:effectLst/>
              <a:uLnTx/>
              <a:uFillTx/>
            </a:endParaRPr>
          </a:p>
        </p:txBody>
      </p:sp>
      <p:sp>
        <p:nvSpPr>
          <p:cNvPr id="14" name="TextBox 13"/>
          <p:cNvSpPr txBox="1"/>
          <p:nvPr/>
        </p:nvSpPr>
        <p:spPr>
          <a:xfrm>
            <a:off x="5961647" y="3929066"/>
            <a:ext cx="1026243" cy="707886"/>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image </a:t>
            </a:r>
          </a:p>
          <a:p>
            <a:pPr marL="0" marR="0" lvl="0" indent="0" defTabSz="914378" eaLnBrk="1" fontAlgn="auto" latinLnBrk="0" hangingPunct="1">
              <a:lnSpc>
                <a:spcPct val="100000"/>
              </a:lnSpc>
              <a:spcBef>
                <a:spcPts val="0"/>
              </a:spcBef>
              <a:spcAft>
                <a:spcPts val="0"/>
              </a:spcAft>
              <a:buClrTx/>
              <a:buSzTx/>
              <a:buFontTx/>
              <a:buNone/>
              <a:tabLst/>
              <a:defRPr/>
            </a:pPr>
            <a:r>
              <a:rPr lang="en-US" sz="2000" kern="0" dirty="0">
                <a:solidFill>
                  <a:srgbClr val="FFFF00"/>
                </a:solidFill>
              </a:rPr>
              <a:t>location</a:t>
            </a:r>
            <a:endParaRPr kumimoji="0" lang="en-GB" sz="2000" b="0" i="0" u="none" strike="noStrike" kern="0" cap="none" spc="0" normalizeH="0" baseline="0" noProof="0" dirty="0">
              <a:ln>
                <a:noFill/>
              </a:ln>
              <a:solidFill>
                <a:srgbClr val="FFFF00"/>
              </a:solidFill>
              <a:effectLst/>
              <a:uLnTx/>
              <a:uFillTx/>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multi-dim integral</a:t>
            </a:r>
            <a:endParaRPr kumimoji="0" lang="en-GB" sz="2000" b="0" i="0" u="none" strike="noStrike" kern="0" cap="none" spc="0" normalizeH="0" baseline="0" noProof="0" dirty="0">
              <a:ln>
                <a:noFill/>
              </a:ln>
              <a:solidFill>
                <a:srgbClr val="FFFF00"/>
              </a:solidFill>
              <a:effectLst/>
              <a:uLnTx/>
              <a:uFillTx/>
            </a:endParaRPr>
          </a:p>
        </p:txBody>
      </p:sp>
      <p:sp>
        <p:nvSpPr>
          <p:cNvPr id="28" name="TextBox 27"/>
          <p:cNvSpPr txBox="1"/>
          <p:nvPr/>
        </p:nvSpPr>
        <p:spPr>
          <a:xfrm>
            <a:off x="1666992" y="5100592"/>
            <a:ext cx="6771405"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Domain: shutter time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aperture area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1</a:t>
            </a:r>
            <a:r>
              <a:rPr kumimoji="0" lang="en-US" sz="2000" b="0" i="0" u="none" strike="noStrike" kern="0" cap="none" spc="0" normalizeH="0" baseline="30000" noProof="0" dirty="0">
                <a:ln>
                  <a:noFill/>
                </a:ln>
                <a:solidFill>
                  <a:srgbClr val="D4D4D6"/>
                </a:solidFill>
                <a:effectLst/>
                <a:uLnTx/>
                <a:uFillTx/>
              </a:rPr>
              <a:t>st</a:t>
            </a:r>
            <a:r>
              <a:rPr kumimoji="0" lang="en-US" sz="2000" b="0" i="0" u="none" strike="noStrike" kern="0" cap="none" spc="0" normalizeH="0" baseline="0" noProof="0" dirty="0">
                <a:ln>
                  <a:noFill/>
                </a:ln>
                <a:solidFill>
                  <a:srgbClr val="D4D4D6"/>
                </a:solidFill>
                <a:effectLst/>
                <a:uLnTx/>
                <a:uFillTx/>
              </a:rPr>
              <a:t> bounce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2</a:t>
            </a:r>
            <a:r>
              <a:rPr kumimoji="0" lang="en-US" sz="2000" b="0" i="0" u="none" strike="noStrike" kern="0" cap="none" spc="0" normalizeH="0" baseline="30000" noProof="0" dirty="0">
                <a:ln>
                  <a:noFill/>
                </a:ln>
                <a:solidFill>
                  <a:srgbClr val="D4D4D6"/>
                </a:solidFill>
                <a:effectLst/>
                <a:uLnTx/>
                <a:uFillTx/>
              </a:rPr>
              <a:t>nd</a:t>
            </a:r>
            <a:r>
              <a:rPr kumimoji="0" lang="en-US" sz="2000" b="0" i="0" u="none" strike="noStrike" kern="0" cap="none" spc="0" normalizeH="0" baseline="0" noProof="0" dirty="0">
                <a:ln>
                  <a:noFill/>
                </a:ln>
                <a:solidFill>
                  <a:srgbClr val="D4D4D6"/>
                </a:solidFill>
                <a:effectLst/>
                <a:uLnTx/>
                <a:uFillTx/>
              </a:rPr>
              <a:t> bounce</a:t>
            </a:r>
            <a:endParaRPr kumimoji="0" lang="en-GB" sz="2000" b="0" i="0" u="none" strike="noStrike" kern="0" cap="none" spc="0" normalizeH="0" baseline="0" noProof="0" dirty="0">
              <a:ln>
                <a:noFill/>
              </a:ln>
              <a:solidFill>
                <a:srgbClr val="D4D4D6"/>
              </a:solidFill>
              <a:effectLst/>
              <a:uLnTx/>
              <a:uFillTx/>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Integrand: radiance (W m</a:t>
            </a:r>
            <a:r>
              <a:rPr kumimoji="0" lang="en-US" sz="2000" b="0" i="0" u="none" strike="noStrike" kern="0" cap="none" spc="0" normalizeH="0" baseline="30000" noProof="0" dirty="0">
                <a:ln>
                  <a:noFill/>
                </a:ln>
                <a:solidFill>
                  <a:srgbClr val="D4D4D6"/>
                </a:solidFill>
                <a:effectLst/>
                <a:uLnTx/>
                <a:uFillTx/>
              </a:rPr>
              <a:t>-2</a:t>
            </a:r>
            <a:r>
              <a:rPr kumimoji="0" lang="en-US" sz="2000" b="0" i="0" u="none" strike="noStrike" kern="0" cap="none" spc="0" normalizeH="0" baseline="0" noProof="0" dirty="0">
                <a:ln>
                  <a:noFill/>
                </a:ln>
                <a:solidFill>
                  <a:srgbClr val="D4D4D6"/>
                </a:solidFill>
                <a:effectLst/>
                <a:uLnTx/>
                <a:uFillTx/>
              </a:rPr>
              <a:t> Sr</a:t>
            </a:r>
            <a:r>
              <a:rPr kumimoji="0" lang="en-US" sz="2000" b="0" i="0" u="none" strike="noStrike" kern="0" cap="none" spc="0" normalizeH="0" baseline="30000" noProof="0" dirty="0">
                <a:ln>
                  <a:noFill/>
                </a:ln>
                <a:solidFill>
                  <a:srgbClr val="D4D4D6"/>
                </a:solidFill>
                <a:effectLst/>
                <a:uLnTx/>
                <a:uFillTx/>
              </a:rPr>
              <a:t>-1</a:t>
            </a:r>
            <a:r>
              <a:rPr kumimoji="0" lang="en-US" sz="2000" b="0" i="0" u="none" strike="noStrike" kern="0" cap="none" spc="0" normalizeH="0" baseline="0" noProof="0" dirty="0">
                <a:ln>
                  <a:noFill/>
                </a:ln>
                <a:solidFill>
                  <a:srgbClr val="D4D4D6"/>
                </a:solidFill>
                <a:effectLst/>
                <a:uLnTx/>
                <a:uFillTx/>
              </a:rPr>
              <a:t>)</a:t>
            </a:r>
            <a:endParaRPr kumimoji="0" lang="en-GB" sz="2000" b="0" i="0" u="none" strike="noStrike" kern="0" cap="none" spc="0" normalizeH="0" baseline="0" noProof="0" dirty="0">
              <a:ln>
                <a:noFill/>
              </a:ln>
              <a:solidFill>
                <a:srgbClr val="D4D4D6"/>
              </a:solidFill>
              <a:effectLst/>
              <a:uLnTx/>
              <a:uFillTx/>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4" name="TextBox 33"/>
          <p:cNvSpPr txBox="1"/>
          <p:nvPr/>
        </p:nvSpPr>
        <p:spPr>
          <a:xfrm>
            <a:off x="8307768" y="5072074"/>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8A20B-592B-45C2-9448-5F633C84701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49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fontScale="90000"/>
          </a:bodyPr>
          <a:lstStyle/>
          <a:p>
            <a:pPr algn="ctr"/>
            <a:r>
              <a:rPr lang="en-US" dirty="0"/>
              <a:t>The problem in 1D</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3419601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fontScale="90000"/>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1374045" y="995470"/>
            <a:ext cx="9266246" cy="619125"/>
          </a:xfrm>
        </p:spPr>
        <p:txBody>
          <a:bodyPr>
            <a:normAutofit fontScale="90000"/>
          </a:bodyPr>
          <a:lstStyle/>
          <a:p>
            <a:pPr algn="ctr"/>
            <a:r>
              <a:rPr lang="en-US" dirty="0"/>
              <a:t>sampling function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41</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fontScale="90000"/>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cxnSp>
        <p:nvCxnSpPr>
          <p:cNvPr id="46" name="Straight Arrow Connector 45"/>
          <p:cNvCxnSpPr/>
          <p:nvPr/>
        </p:nvCxnSpPr>
        <p:spPr>
          <a:xfrm rot="5400000" flipH="1" flipV="1">
            <a:off x="5558632" y="257079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78555" y="318992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37023" y="317803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615578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651297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6248915"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6798722"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694159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729878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7345616"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7441664"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766977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788408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02696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824127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9846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09088" y="1714488"/>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sp>
        <p:nvSpPr>
          <p:cNvPr id="79" name="TextBox 78"/>
          <p:cNvSpPr txBox="1"/>
          <p:nvPr/>
        </p:nvSpPr>
        <p:spPr>
          <a:xfrm>
            <a:off x="2453813" y="4702701"/>
            <a:ext cx="7785210"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quadrature rules, importance sampling, jittered sampling, etc.</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42</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4" y="942437"/>
            <a:ext cx="8688395" cy="619125"/>
          </a:xfrm>
        </p:spPr>
        <p:txBody>
          <a:bodyPr>
            <a:noAutofit/>
          </a:bodyPr>
          <a:lstStyle/>
          <a:p>
            <a:pPr algn="ctr"/>
            <a:r>
              <a:rPr lang="en-US" dirty="0"/>
              <a:t>insight into impact: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43</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pPr marL="0" indent="0">
              <a:buNone/>
            </a:pPr>
            <a:endParaRPr lang="en-GB" dirty="0"/>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08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endParaRPr lang="en-GB" dirty="0"/>
          </a:p>
          <a:p>
            <a:r>
              <a:rPr lang="en-GB" dirty="0"/>
              <a:t>if</a:t>
            </a:r>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30" name="Picture 6" descr="http://latex2png.com/output/latex_9c820c101fb8d5be90402d53daa1d6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91" y="4626633"/>
            <a:ext cx="6077968" cy="1052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32032" y="5728096"/>
            <a:ext cx="1257075" cy="400110"/>
          </a:xfrm>
          <a:prstGeom prst="rect">
            <a:avLst/>
          </a:prstGeom>
          <a:noFill/>
        </p:spPr>
        <p:txBody>
          <a:bodyPr wrap="none" rtlCol="0">
            <a:spAutoFit/>
          </a:bodyPr>
          <a:lstStyle/>
          <a:p>
            <a:pPr defTabSz="914378"/>
            <a:r>
              <a:rPr lang="en-US" sz="2000" kern="0" dirty="0">
                <a:solidFill>
                  <a:srgbClr val="FFFF00"/>
                </a:solidFill>
              </a:rPr>
              <a:t>projection</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06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domain</a:t>
            </a:r>
          </a:p>
        </p:txBody>
      </p:sp>
      <p:pic>
        <p:nvPicPr>
          <p:cNvPr id="4098" name="Picture 2" descr="https://upload.wikimedia.org/wikipedia/commons/2/2b/Fourier_series_and_transfor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753" y="1622536"/>
            <a:ext cx="5153856" cy="4123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14344" y="1550080"/>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5" name="Rectangle 14"/>
          <p:cNvSpPr/>
          <p:nvPr/>
        </p:nvSpPr>
        <p:spPr>
          <a:xfrm>
            <a:off x="2958352" y="4939072"/>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6" name="TextBox 15"/>
          <p:cNvSpPr txBox="1"/>
          <p:nvPr/>
        </p:nvSpPr>
        <p:spPr>
          <a:xfrm>
            <a:off x="6225667" y="5099367"/>
            <a:ext cx="2157963" cy="338554"/>
          </a:xfrm>
          <a:prstGeom prst="rect">
            <a:avLst/>
          </a:prstGeom>
          <a:noFill/>
        </p:spPr>
        <p:txBody>
          <a:bodyPr wrap="none" rtlCol="0">
            <a:spAutoFit/>
          </a:bodyPr>
          <a:lstStyle/>
          <a:p>
            <a:pPr defTabSz="914378"/>
            <a:r>
              <a:rPr lang="en-US" sz="1600" kern="0" dirty="0">
                <a:solidFill>
                  <a:schemeClr val="bg1">
                    <a:lumMod val="50000"/>
                    <a:lumOff val="50000"/>
                  </a:schemeClr>
                </a:solidFill>
              </a:rPr>
              <a:t>Image credit: Wikipedia</a:t>
            </a:r>
            <a:endParaRPr lang="en-GB" sz="1600" kern="0" dirty="0">
              <a:solidFill>
                <a:schemeClr val="bg1">
                  <a:lumMod val="50000"/>
                  <a:lumOff val="50000"/>
                </a:schemeClr>
              </a:solidFill>
            </a:endParaRPr>
          </a:p>
        </p:txBody>
      </p:sp>
    </p:spTree>
    <p:extLst>
      <p:ext uri="{BB962C8B-B14F-4D97-AF65-F5344CB8AC3E}">
        <p14:creationId xmlns:p14="http://schemas.microsoft.com/office/powerpoint/2010/main" val="15780217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continuous Fourier transform</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60944" y="2690408"/>
            <a:ext cx="2048959" cy="1015663"/>
          </a:xfrm>
          <a:prstGeom prst="rect">
            <a:avLst/>
          </a:prstGeom>
          <a:noFill/>
        </p:spPr>
        <p:txBody>
          <a:bodyPr wrap="none" rtlCol="0">
            <a:spAutoFit/>
          </a:bodyPr>
          <a:lstStyle/>
          <a:p>
            <a:pPr algn="ctr" defTabSz="914378"/>
            <a:r>
              <a:rPr lang="en-US" sz="2000" kern="0" dirty="0">
                <a:solidFill>
                  <a:srgbClr val="FFFF00"/>
                </a:solidFill>
              </a:rPr>
              <a:t>primal</a:t>
            </a:r>
          </a:p>
          <a:p>
            <a:pPr algn="ctr" defTabSz="914378"/>
            <a:r>
              <a:rPr lang="en-US" sz="2000" kern="0" dirty="0">
                <a:solidFill>
                  <a:srgbClr val="FFFF00"/>
                </a:solidFill>
              </a:rPr>
              <a:t>(space, time, etc.)</a:t>
            </a:r>
          </a:p>
          <a:p>
            <a:pPr algn="ctr" defTabSz="914378"/>
            <a:r>
              <a:rPr lang="en-US" sz="2000" kern="0" dirty="0">
                <a:solidFill>
                  <a:srgbClr val="FFFF00"/>
                </a:solidFill>
              </a:rPr>
              <a:t>domain</a:t>
            </a:r>
            <a:endParaRPr lang="en-GB" sz="2000" kern="0" dirty="0">
              <a:solidFill>
                <a:srgbClr val="FFFF00"/>
              </a:solidFill>
            </a:endParaRPr>
          </a:p>
        </p:txBody>
      </p:sp>
      <p:sp>
        <p:nvSpPr>
          <p:cNvPr id="16" name="TextBox 15"/>
          <p:cNvSpPr txBox="1"/>
          <p:nvPr/>
        </p:nvSpPr>
        <p:spPr>
          <a:xfrm>
            <a:off x="1682783" y="2781129"/>
            <a:ext cx="976549" cy="707886"/>
          </a:xfrm>
          <a:prstGeom prst="rect">
            <a:avLst/>
          </a:prstGeom>
          <a:noFill/>
        </p:spPr>
        <p:txBody>
          <a:bodyPr wrap="none" rtlCol="0">
            <a:spAutoFit/>
          </a:bodyPr>
          <a:lstStyle/>
          <a:p>
            <a:pPr algn="ctr" defTabSz="914378"/>
            <a:r>
              <a:rPr lang="en-US" sz="2000" kern="0" dirty="0">
                <a:solidFill>
                  <a:srgbClr val="FFFF00"/>
                </a:solidFill>
              </a:rPr>
              <a:t>Fourier</a:t>
            </a:r>
          </a:p>
          <a:p>
            <a:pPr algn="ctr" defTabSz="914378"/>
            <a:r>
              <a:rPr lang="en-US" sz="2000" kern="0" dirty="0">
                <a:solidFill>
                  <a:srgbClr val="FFFF00"/>
                </a:solidFill>
              </a:rPr>
              <a:t>domain</a:t>
            </a:r>
            <a:endParaRPr lang="en-GB" sz="2000" kern="0" dirty="0">
              <a:solidFill>
                <a:srgbClr val="FFFF00"/>
              </a:solidFill>
            </a:endParaRPr>
          </a:p>
        </p:txBody>
      </p:sp>
    </p:spTree>
    <p:extLst>
      <p:ext uri="{BB962C8B-B14F-4D97-AF65-F5344CB8AC3E}">
        <p14:creationId xmlns:p14="http://schemas.microsoft.com/office/powerpoint/2010/main" val="2675653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transform: `frequency’ domain</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1978" y="4742408"/>
            <a:ext cx="3070071" cy="400110"/>
          </a:xfrm>
          <a:prstGeom prst="rect">
            <a:avLst/>
          </a:prstGeom>
          <a:noFill/>
        </p:spPr>
        <p:txBody>
          <a:bodyPr wrap="none" rtlCol="0">
            <a:spAutoFit/>
          </a:bodyPr>
          <a:lstStyle/>
          <a:p>
            <a:pPr defTabSz="914378"/>
            <a:r>
              <a:rPr lang="en-US" sz="2000" kern="0" dirty="0">
                <a:solidFill>
                  <a:srgbClr val="FFFF00"/>
                </a:solidFill>
              </a:rPr>
              <a:t>projection onto sin and cos</a:t>
            </a:r>
            <a:endParaRPr lang="en-GB" sz="2000" kern="0" dirty="0">
              <a:solidFill>
                <a:srgbClr val="FFFF00"/>
              </a:solidFill>
            </a:endParaRPr>
          </a:p>
        </p:txBody>
      </p:sp>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4" name="TextBox 13"/>
          <p:cNvSpPr txBox="1"/>
          <p:nvPr/>
        </p:nvSpPr>
        <p:spPr>
          <a:xfrm>
            <a:off x="1423938" y="3963326"/>
            <a:ext cx="1237839" cy="707886"/>
          </a:xfrm>
          <a:prstGeom prst="rect">
            <a:avLst/>
          </a:prstGeom>
          <a:noFill/>
        </p:spPr>
        <p:txBody>
          <a:bodyPr wrap="none" rtlCol="0">
            <a:spAutoFit/>
          </a:bodyPr>
          <a:lstStyle/>
          <a:p>
            <a:pPr algn="ctr" defTabSz="914378"/>
            <a:r>
              <a:rPr lang="en-US" sz="2000" kern="0" dirty="0">
                <a:solidFill>
                  <a:srgbClr val="FFFF00"/>
                </a:solidFill>
              </a:rPr>
              <a:t>frequency</a:t>
            </a:r>
          </a:p>
          <a:p>
            <a:pPr algn="ctr" defTabSz="914378"/>
            <a:r>
              <a:rPr lang="en-US" sz="2000" kern="0" dirty="0">
                <a:solidFill>
                  <a:srgbClr val="FFFF00"/>
                </a:solidFill>
              </a:rPr>
              <a:t>domain</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584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single sample: </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http://latex2png.com/output/latex_9773a52b385cfebf183f88f683a79e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494" y="705831"/>
            <a:ext cx="4057208" cy="559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63246" y="1690688"/>
            <a:ext cx="3334870"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2963246" y="3126825"/>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7322535" y="3086523"/>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4" name="Picture 6" descr="http://latex2png.com/output/latex_6ae9536933db6fdebee6a9474d2e76d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825" y="2031394"/>
            <a:ext cx="1857780" cy="4597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latex2png.com/output/latex_4513fae0d12c8226e9d6d415380b9d2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792" y="3569853"/>
            <a:ext cx="2252914" cy="4379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latex2png.com/output/latex_39d2468920408cdea729a7f6b343ed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324" y="3569853"/>
            <a:ext cx="2205428" cy="437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921102" y="2706564"/>
            <a:ext cx="1624163" cy="400110"/>
          </a:xfrm>
          <a:prstGeom prst="rect">
            <a:avLst/>
          </a:prstGeom>
          <a:noFill/>
        </p:spPr>
        <p:txBody>
          <a:bodyPr wrap="none" rtlCol="0">
            <a:spAutoFit/>
          </a:bodyPr>
          <a:lstStyle/>
          <a:p>
            <a:pPr algn="ctr" defTabSz="914378"/>
            <a:r>
              <a:rPr lang="en-US" sz="2000" kern="0" dirty="0">
                <a:solidFill>
                  <a:srgbClr val="FFFF00"/>
                </a:solidFill>
              </a:rPr>
              <a:t>amplitude = 1</a:t>
            </a:r>
            <a:endParaRPr lang="en-GB" sz="2000" kern="0" dirty="0">
              <a:solidFill>
                <a:srgbClr val="FFFF00"/>
              </a:solidFill>
            </a:endParaRPr>
          </a:p>
        </p:txBody>
      </p:sp>
      <p:sp>
        <p:nvSpPr>
          <p:cNvPr id="27" name="Rectangle: Rounded Corners 26"/>
          <p:cNvSpPr/>
          <p:nvPr/>
        </p:nvSpPr>
        <p:spPr>
          <a:xfrm>
            <a:off x="3758536" y="2350895"/>
            <a:ext cx="1219321" cy="4571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945521" y="2306109"/>
            <a:ext cx="806631" cy="400110"/>
          </a:xfrm>
          <a:prstGeom prst="rect">
            <a:avLst/>
          </a:prstGeom>
          <a:noFill/>
        </p:spPr>
        <p:txBody>
          <a:bodyPr wrap="none" rtlCol="0">
            <a:spAutoFit/>
          </a:bodyPr>
          <a:lstStyle/>
          <a:p>
            <a:pPr algn="ctr" defTabSz="914378"/>
            <a:r>
              <a:rPr lang="en-US" sz="2000" kern="0" dirty="0">
                <a:solidFill>
                  <a:srgbClr val="00B0F0"/>
                </a:solidFill>
              </a:rPr>
              <a:t>phase</a:t>
            </a:r>
            <a:endParaRPr lang="en-GB" sz="2000" kern="0" dirty="0">
              <a:solidFill>
                <a:srgbClr val="00B0F0"/>
              </a:solidFill>
            </a:endParaRPr>
          </a:p>
        </p:txBody>
      </p:sp>
      <p:sp>
        <p:nvSpPr>
          <p:cNvPr id="30" name="Rectangle: Rounded Corners 29"/>
          <p:cNvSpPr/>
          <p:nvPr/>
        </p:nvSpPr>
        <p:spPr>
          <a:xfrm>
            <a:off x="3049942" y="2574310"/>
            <a:ext cx="84423"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17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05625" y="1859371"/>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6464701" y="1522430"/>
            <a:ext cx="1745414" cy="369332"/>
          </a:xfrm>
          <a:prstGeom prst="rect">
            <a:avLst/>
          </a:prstGeom>
        </p:spPr>
        <p:txBody>
          <a:bodyPr wrap="none">
            <a:spAutoFit/>
          </a:bodyPr>
          <a:lstStyle/>
          <a:p>
            <a:r>
              <a:rPr lang="en-GB" dirty="0"/>
              <a:t>method 4 is best</a:t>
            </a:r>
          </a:p>
        </p:txBody>
      </p:sp>
      <p:sp>
        <p:nvSpPr>
          <p:cNvPr id="27" name="Rectangle 26"/>
          <p:cNvSpPr/>
          <p:nvPr/>
        </p:nvSpPr>
        <p:spPr>
          <a:xfrm>
            <a:off x="4226834" y="1539495"/>
            <a:ext cx="1869166" cy="369332"/>
          </a:xfrm>
          <a:prstGeom prst="rect">
            <a:avLst/>
          </a:prstGeom>
        </p:spPr>
        <p:txBody>
          <a:bodyPr wrap="none">
            <a:spAutoFit/>
          </a:bodyPr>
          <a:lstStyle/>
          <a:p>
            <a:r>
              <a:rPr lang="en-GB" dirty="0"/>
              <a:t>method 4 is worst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5161417" y="1908827"/>
            <a:ext cx="339271" cy="48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p:cNvCxnSpPr>
          <p:nvPr/>
        </p:nvCxnSpPr>
        <p:spPr>
          <a:xfrm flipH="1">
            <a:off x="6757988" y="1891762"/>
            <a:ext cx="579420" cy="178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94569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series: replace integral with sum</a:t>
            </a:r>
          </a:p>
        </p:txBody>
      </p:sp>
      <p:pic>
        <p:nvPicPr>
          <p:cNvPr id="3078" name="Picture 6"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39074" y="242391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803615"/>
            <a:ext cx="5072222" cy="400110"/>
          </a:xfrm>
          <a:prstGeom prst="rect">
            <a:avLst/>
          </a:prstGeom>
          <a:noFill/>
        </p:spPr>
        <p:txBody>
          <a:bodyPr wrap="none" rtlCol="0">
            <a:spAutoFit/>
          </a:bodyPr>
          <a:lstStyle/>
          <a:p>
            <a:pPr defTabSz="914378"/>
            <a:r>
              <a:rPr lang="en-US" sz="2000" kern="0" dirty="0">
                <a:solidFill>
                  <a:srgbClr val="FFFF00"/>
                </a:solidFill>
              </a:rPr>
              <a:t>approximating a square wave using 4 sinusoids</a:t>
            </a:r>
            <a:endParaRPr lang="en-GB" sz="2000" kern="0" dirty="0">
              <a:solidFill>
                <a:srgbClr val="FFFF00"/>
              </a:solidFill>
            </a:endParaRPr>
          </a:p>
        </p:txBody>
      </p:sp>
    </p:spTree>
    <p:extLst>
      <p:ext uri="{BB962C8B-B14F-4D97-AF65-F5344CB8AC3E}">
        <p14:creationId xmlns:p14="http://schemas.microsoft.com/office/powerpoint/2010/main" val="8324233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84" name="TextBox 83"/>
          <p:cNvSpPr txBox="1"/>
          <p:nvPr/>
        </p:nvSpPr>
        <p:spPr>
          <a:xfrm>
            <a:off x="6206716" y="1249358"/>
            <a:ext cx="184731" cy="400110"/>
          </a:xfrm>
          <a:prstGeom prst="rect">
            <a:avLst/>
          </a:prstGeom>
          <a:noFill/>
        </p:spPr>
        <p:txBody>
          <a:bodyPr wrap="none" rtlCol="0">
            <a:spAutoFit/>
          </a:bodyPr>
          <a:lstStyle/>
          <a:p>
            <a:pPr defTabSz="914378"/>
            <a:endParaRPr lang="en-GB" sz="2000" kern="0" dirty="0">
              <a:solidFill>
                <a:prstClr val="white"/>
              </a:solidFill>
            </a:endParaRPr>
          </a:p>
        </p:txBody>
      </p:sp>
      <p:grpSp>
        <p:nvGrpSpPr>
          <p:cNvPr id="2" name="Group 1"/>
          <p:cNvGrpSpPr/>
          <p:nvPr/>
        </p:nvGrpSpPr>
        <p:grpSpPr>
          <a:xfrm>
            <a:off x="5671582" y="2312559"/>
            <a:ext cx="5134964" cy="1459902"/>
            <a:chOff x="5098173" y="2149535"/>
            <a:chExt cx="6281781" cy="1785949"/>
          </a:xfrm>
        </p:grpSpPr>
        <p:grpSp>
          <p:nvGrpSpPr>
            <p:cNvPr id="9" name="Group 79"/>
            <p:cNvGrpSpPr/>
            <p:nvPr/>
          </p:nvGrpSpPr>
          <p:grpSpPr>
            <a:xfrm>
              <a:off x="5098173" y="2149535"/>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0" name="Group 84"/>
            <p:cNvGrpSpPr/>
            <p:nvPr/>
          </p:nvGrpSpPr>
          <p:grpSpPr>
            <a:xfrm>
              <a:off x="5379160" y="3074414"/>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5383924" y="2149536"/>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5" name="TextBox 94"/>
          <p:cNvSpPr txBox="1"/>
          <p:nvPr/>
        </p:nvSpPr>
        <p:spPr>
          <a:xfrm>
            <a:off x="10531717" y="3649734"/>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5594821" y="1810981"/>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5522038" y="3864047"/>
            <a:ext cx="2775119" cy="369332"/>
          </a:xfrm>
          <a:prstGeom prst="rect">
            <a:avLst/>
          </a:prstGeom>
          <a:noFill/>
        </p:spPr>
        <p:txBody>
          <a:bodyPr wrap="none" rtlCol="0">
            <a:spAutoFit/>
          </a:bodyPr>
          <a:lstStyle/>
          <a:p>
            <a:pPr defTabSz="914378"/>
            <a:r>
              <a:rPr lang="en-US" kern="0" dirty="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51</a:t>
            </a:fld>
            <a:endParaRPr lang="en-US" sz="1800" kern="0">
              <a:solidFill>
                <a:prstClr val="white"/>
              </a:solidFill>
            </a:endParaRPr>
          </a:p>
        </p:txBody>
      </p:sp>
      <p:sp>
        <p:nvSpPr>
          <p:cNvPr id="80" name="Title 1"/>
          <p:cNvSpPr>
            <a:spLocks noGrp="1"/>
          </p:cNvSpPr>
          <p:nvPr>
            <p:ph type="title"/>
          </p:nvPr>
        </p:nvSpPr>
        <p:spPr>
          <a:xfrm>
            <a:off x="761168" y="456657"/>
            <a:ext cx="10655376" cy="825500"/>
          </a:xfrm>
        </p:spPr>
        <p:txBody>
          <a:bodyPr>
            <a:noAutofit/>
          </a:bodyPr>
          <a:lstStyle/>
          <a:p>
            <a:pPr algn="ctr"/>
            <a:r>
              <a:rPr lang="en-US" dirty="0"/>
              <a:t>Fourier spectrum of the sampling function</a:t>
            </a:r>
          </a:p>
        </p:txBody>
      </p:sp>
      <p:pic>
        <p:nvPicPr>
          <p:cNvPr id="14" name="Picture 13"/>
          <p:cNvPicPr>
            <a:picLocks noChangeAspect="1"/>
          </p:cNvPicPr>
          <p:nvPr/>
        </p:nvPicPr>
        <p:blipFill>
          <a:blip r:embed="rId3"/>
          <a:stretch>
            <a:fillRect/>
          </a:stretch>
        </p:blipFill>
        <p:spPr>
          <a:xfrm>
            <a:off x="1092404" y="2149536"/>
            <a:ext cx="2667338" cy="1606243"/>
          </a:xfrm>
          <a:prstGeom prst="rect">
            <a:avLst/>
          </a:prstGeom>
        </p:spPr>
      </p:pic>
      <p:sp>
        <p:nvSpPr>
          <p:cNvPr id="16" name="Rectangle 15"/>
          <p:cNvSpPr/>
          <p:nvPr/>
        </p:nvSpPr>
        <p:spPr>
          <a:xfrm>
            <a:off x="1314892" y="1964870"/>
            <a:ext cx="1866217" cy="369332"/>
          </a:xfrm>
          <a:prstGeom prst="rect">
            <a:avLst/>
          </a:prstGeom>
        </p:spPr>
        <p:txBody>
          <a:bodyPr wrap="none">
            <a:spAutoFit/>
          </a:bodyPr>
          <a:lstStyle/>
          <a:p>
            <a:pPr defTabSz="914378"/>
            <a:r>
              <a:rPr lang="en-US" kern="0" dirty="0"/>
              <a:t>sampling function</a:t>
            </a:r>
            <a:endParaRPr lang="en-GB" kern="0" dirty="0"/>
          </a:p>
        </p:txBody>
      </p:sp>
      <p:pic>
        <p:nvPicPr>
          <p:cNvPr id="3076" name="Picture 4" descr="http://latex2png.com/output/latex_d619034693d3150f7a373aab436c6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15" y="4405214"/>
            <a:ext cx="2938862" cy="970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39a6fa3fe4e4609993d9af4a006e46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418" y="4321927"/>
            <a:ext cx="2843804" cy="97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52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dirty="0">
              <a:ln>
                <a:noFill/>
              </a:ln>
              <a:solidFill>
                <a:prstClr val="white"/>
              </a:solidFill>
              <a:effectLst/>
              <a:uLnTx/>
              <a:uFillTx/>
            </a:endParaRPr>
          </a:p>
        </p:txBody>
      </p:sp>
      <p:sp>
        <p:nvSpPr>
          <p:cNvPr id="7" name="Title 1"/>
          <p:cNvSpPr>
            <a:spLocks noGrp="1"/>
          </p:cNvSpPr>
          <p:nvPr>
            <p:ph type="title"/>
          </p:nvPr>
        </p:nvSpPr>
        <p:spPr>
          <a:xfrm>
            <a:off x="679411" y="52053"/>
            <a:ext cx="10845877" cy="825500"/>
          </a:xfrm>
        </p:spPr>
        <p:txBody>
          <a:bodyPr>
            <a:normAutofit/>
          </a:bodyPr>
          <a:lstStyle/>
          <a:p>
            <a:pPr algn="ctr"/>
            <a:r>
              <a:rPr lang="en-US" dirty="0"/>
              <a:t>sampling function = sum of Dirac deltas</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9" name="Down Arrow 8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1"/>
          <p:cNvGrpSpPr/>
          <p:nvPr/>
        </p:nvGrpSpPr>
        <p:grpSpPr>
          <a:xfrm>
            <a:off x="2190723" y="1047734"/>
            <a:ext cx="1333509" cy="667812"/>
            <a:chOff x="1643042" y="857238"/>
            <a:chExt cx="1000132" cy="500859"/>
          </a:xfrm>
          <a:effectLst>
            <a:outerShdw blurRad="50800" dist="38100" dir="18900000" algn="bl" rotWithShape="0">
              <a:prstClr val="black">
                <a:alpha val="40000"/>
              </a:prstClr>
            </a:outerShdw>
          </a:effectLst>
        </p:grpSpPr>
        <p:cxnSp>
          <p:nvCxnSpPr>
            <p:cNvPr id="18" name="Straight Arrow Connector 17"/>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16"/>
          <p:cNvGrpSpPr/>
          <p:nvPr/>
        </p:nvGrpSpPr>
        <p:grpSpPr>
          <a:xfrm>
            <a:off x="2190723" y="2571745"/>
            <a:ext cx="1333509" cy="516196"/>
            <a:chOff x="1643042" y="2041726"/>
            <a:chExt cx="1000132" cy="387147"/>
          </a:xfrm>
        </p:grpSpPr>
        <p:cxnSp>
          <p:nvCxnSpPr>
            <p:cNvPr id="35" name="Straight Arrow Connector 34"/>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115"/>
          <p:cNvGrpSpPr/>
          <p:nvPr/>
        </p:nvGrpSpPr>
        <p:grpSpPr>
          <a:xfrm>
            <a:off x="2190723" y="3619502"/>
            <a:ext cx="1333509" cy="516196"/>
            <a:chOff x="1643042" y="2613230"/>
            <a:chExt cx="1000132" cy="387147"/>
          </a:xfrm>
        </p:grpSpPr>
        <p:cxnSp>
          <p:nvCxnSpPr>
            <p:cNvPr id="55" name="Straight Arrow Connector 54"/>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114"/>
          <p:cNvGrpSpPr/>
          <p:nvPr/>
        </p:nvGrpSpPr>
        <p:grpSpPr>
          <a:xfrm>
            <a:off x="2190723" y="4627317"/>
            <a:ext cx="1333509" cy="516196"/>
            <a:chOff x="1643042" y="3256172"/>
            <a:chExt cx="1000132" cy="387147"/>
          </a:xfrm>
        </p:grpSpPr>
        <p:cxnSp>
          <p:nvCxnSpPr>
            <p:cNvPr id="57" name="Straight Arrow Connector 56"/>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113"/>
          <p:cNvGrpSpPr/>
          <p:nvPr/>
        </p:nvGrpSpPr>
        <p:grpSpPr>
          <a:xfrm>
            <a:off x="2190723" y="5675074"/>
            <a:ext cx="1333509" cy="516196"/>
            <a:chOff x="1643042" y="3827676"/>
            <a:chExt cx="1000132" cy="387147"/>
          </a:xfrm>
        </p:grpSpPr>
        <p:cxnSp>
          <p:nvCxnSpPr>
            <p:cNvPr id="59" name="Straight Arrow Connector 58"/>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0" name="TextBox 119"/>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1" name="TextBox 120"/>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70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47163"/>
            <a:ext cx="11226880" cy="825500"/>
          </a:xfrm>
        </p:spPr>
        <p:txBody>
          <a:bodyPr>
            <a:normAutofit/>
          </a:bodyPr>
          <a:lstStyle/>
          <a:p>
            <a:pPr algn="ctr"/>
            <a:r>
              <a:rPr lang="en-US"/>
              <a:t>In </a:t>
            </a:r>
            <a:r>
              <a:rPr lang="en-US" dirty="0"/>
              <a:t>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75" name="Rectangle 74"/>
          <p:cNvSpPr/>
          <p:nvPr/>
        </p:nvSpPr>
        <p:spPr>
          <a:xfrm>
            <a:off x="4826920" y="2975547"/>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4" name="Group 75"/>
          <p:cNvGrpSpPr/>
          <p:nvPr/>
        </p:nvGrpSpPr>
        <p:grpSpPr>
          <a:xfrm>
            <a:off x="5136803" y="3070797"/>
            <a:ext cx="4476781" cy="2952771"/>
            <a:chOff x="3714744" y="2143122"/>
            <a:chExt cx="3357586" cy="2214578"/>
          </a:xfrm>
        </p:grpSpPr>
        <p:grpSp>
          <p:nvGrpSpPr>
            <p:cNvPr id="8" name="Group 74"/>
            <p:cNvGrpSpPr/>
            <p:nvPr/>
          </p:nvGrpSpPr>
          <p:grpSpPr>
            <a:xfrm>
              <a:off x="3714744" y="3211600"/>
              <a:ext cx="3357586" cy="726"/>
              <a:chOff x="2500442" y="3134347"/>
              <a:chExt cx="4332758" cy="528"/>
            </a:xfrm>
          </p:grpSpPr>
          <p:cxnSp>
            <p:nvCxnSpPr>
              <p:cNvPr id="81" name="Straight Arrow Connector 8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396923" y="2143122"/>
              <a:ext cx="425" cy="2214578"/>
              <a:chOff x="5396923" y="2143122"/>
              <a:chExt cx="425" cy="2214578"/>
            </a:xfrm>
          </p:grpSpPr>
          <p:cxnSp>
            <p:nvCxnSpPr>
              <p:cNvPr id="79" name="Straight Arrow Connector 7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83" name="Oval 82"/>
          <p:cNvSpPr/>
          <p:nvPr/>
        </p:nvSpPr>
        <p:spPr>
          <a:xfrm>
            <a:off x="6219147" y="3451800"/>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84" name="TextBox 83"/>
          <p:cNvSpPr txBox="1"/>
          <p:nvPr/>
        </p:nvSpPr>
        <p:spPr>
          <a:xfrm>
            <a:off x="8893388" y="4143404"/>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85" name="TextBox 84"/>
          <p:cNvSpPr txBox="1"/>
          <p:nvPr/>
        </p:nvSpPr>
        <p:spPr>
          <a:xfrm>
            <a:off x="7369377" y="2975548"/>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86" name="TextBox 85"/>
          <p:cNvSpPr txBox="1"/>
          <p:nvPr/>
        </p:nvSpPr>
        <p:spPr>
          <a:xfrm>
            <a:off x="8280075" y="5833068"/>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87" name="Oval 86"/>
          <p:cNvSpPr/>
          <p:nvPr/>
        </p:nvSpPr>
        <p:spPr>
          <a:xfrm>
            <a:off x="7528618" y="3426952"/>
            <a:ext cx="190501" cy="1905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88" name="Straight Arrow Connector 87"/>
          <p:cNvCxnSpPr>
            <a:endCxn id="87" idx="4"/>
          </p:cNvCxnSpPr>
          <p:nvPr/>
        </p:nvCxnSpPr>
        <p:spPr>
          <a:xfrm flipV="1">
            <a:off x="7362297" y="3617454"/>
            <a:ext cx="261571" cy="934124"/>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9" name="Arc 88"/>
          <p:cNvSpPr/>
          <p:nvPr/>
        </p:nvSpPr>
        <p:spPr>
          <a:xfrm>
            <a:off x="6894685" y="4161925"/>
            <a:ext cx="952507" cy="857256"/>
          </a:xfrm>
          <a:prstGeom prst="arc">
            <a:avLst>
              <a:gd name="adj1" fmla="val 17427481"/>
              <a:gd name="adj2" fmla="val 20974235"/>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90" name="TextBox 89"/>
          <p:cNvSpPr txBox="1"/>
          <p:nvPr/>
        </p:nvSpPr>
        <p:spPr>
          <a:xfrm>
            <a:off x="7503436" y="3745681"/>
            <a:ext cx="146065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00"/>
                </a:solidFill>
                <a:effectLst/>
                <a:uLnTx/>
                <a:uFillTx/>
              </a:rPr>
              <a:t>amplitude</a:t>
            </a:r>
            <a:endParaRPr kumimoji="0" lang="en-GB" sz="2400" b="0" i="0" u="none" strike="noStrike" kern="0" cap="none" spc="0" normalizeH="0" baseline="0" noProof="0" dirty="0">
              <a:ln>
                <a:noFill/>
              </a:ln>
              <a:solidFill>
                <a:srgbClr val="FFFF00"/>
              </a:solidFill>
              <a:effectLst/>
              <a:uLnTx/>
              <a:uFillTx/>
            </a:endParaRPr>
          </a:p>
        </p:txBody>
      </p:sp>
      <p:sp>
        <p:nvSpPr>
          <p:cNvPr id="91" name="TextBox 90"/>
          <p:cNvSpPr txBox="1"/>
          <p:nvPr/>
        </p:nvSpPr>
        <p:spPr>
          <a:xfrm>
            <a:off x="7719119" y="4101076"/>
            <a:ext cx="93006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F497D">
                    <a:lumMod val="40000"/>
                    <a:lumOff val="60000"/>
                  </a:srgbClr>
                </a:solidFill>
                <a:effectLst/>
                <a:uLnTx/>
                <a:uFillTx/>
              </a:rPr>
              <a:t>phase</a:t>
            </a:r>
            <a:endParaRPr kumimoji="0" lang="en-GB" sz="2400" b="0" i="0" u="none" strike="noStrike" kern="0" cap="none" spc="0" normalizeH="0" baseline="0" noProof="0" dirty="0">
              <a:ln>
                <a:noFill/>
              </a:ln>
              <a:solidFill>
                <a:srgbClr val="1F497D">
                  <a:lumMod val="40000"/>
                  <a:lumOff val="60000"/>
                </a:srgbClr>
              </a:solidFill>
              <a:effectLst/>
              <a:uLnTx/>
              <a:uFillTx/>
            </a:endParaRPr>
          </a:p>
        </p:txBody>
      </p:sp>
      <p:grpSp>
        <p:nvGrpSpPr>
          <p:cNvPr id="10"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5918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000" y="1000"/>
                                    </p:animScale>
                                  </p:childTnLst>
                                </p:cTn>
                              </p:par>
                              <p:par>
                                <p:cTn id="15" presetID="49" presetClass="path" presetSubtype="0" accel="50000" decel="50000" fill="hold" nodeType="withEffect">
                                  <p:stCondLst>
                                    <p:cond delay="0"/>
                                  </p:stCondLst>
                                  <p:childTnLst>
                                    <p:animMotion origin="layout" path="M 8.33333E-7 -1.70882E-6 L 0.43281 0.25694 " pathEditMode="relative" rAng="0" ptsTypes="AA">
                                      <p:cBhvr>
                                        <p:cTn id="16" dur="2000" fill="hold"/>
                                        <p:tgtEl>
                                          <p:spTgt spid="10"/>
                                        </p:tgtEl>
                                        <p:attrNameLst>
                                          <p:attrName>ppt_x</p:attrName>
                                          <p:attrName>ppt_y</p:attrName>
                                        </p:attrNameLst>
                                      </p:cBhvr>
                                      <p:rCtr x="21632" y="12832"/>
                                    </p:animMotion>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20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20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20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2000"/>
                                        <p:tgtEl>
                                          <p:spTgt spid="9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3" grpId="0" animBg="1"/>
      <p:bldP spid="84" grpId="0"/>
      <p:bldP spid="85" grpId="0"/>
      <p:bldP spid="86" grpId="0" animBg="1"/>
      <p:bldP spid="87" grpId="0" animBg="1"/>
      <p:bldP spid="89" grpId="0" animBg="1"/>
      <p:bldP spid="90" grpId="0"/>
      <p:bldP spid="91" grpId="0"/>
      <p:bldP spid="44" grpId="0"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52053"/>
            <a:ext cx="11226880" cy="825500"/>
          </a:xfrm>
        </p:spPr>
        <p:txBody>
          <a:bodyPr>
            <a:normAutofit/>
          </a:bodyPr>
          <a:lstStyle/>
          <a:p>
            <a:pPr algn="ctr"/>
            <a:r>
              <a:rPr lang="en-US" dirty="0"/>
              <a:t>Review: in 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grpSp>
        <p:nvGrpSpPr>
          <p:cNvPr id="4"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8" name="Group 3"/>
          <p:cNvGrpSpPr/>
          <p:nvPr/>
        </p:nvGrpSpPr>
        <p:grpSpPr>
          <a:xfrm>
            <a:off x="5136803" y="2988312"/>
            <a:ext cx="5487815" cy="3333773"/>
            <a:chOff x="3772590" y="2384060"/>
            <a:chExt cx="4115861" cy="2500330"/>
          </a:xfrm>
        </p:grpSpPr>
        <p:sp>
          <p:nvSpPr>
            <p:cNvPr id="50" name="Rectangle 49"/>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9" name="Group 50"/>
            <p:cNvGrpSpPr/>
            <p:nvPr/>
          </p:nvGrpSpPr>
          <p:grpSpPr>
            <a:xfrm>
              <a:off x="4005002" y="2455498"/>
              <a:ext cx="3357586" cy="2214578"/>
              <a:chOff x="3714744" y="2143122"/>
              <a:chExt cx="3357586" cy="2214578"/>
            </a:xfrm>
          </p:grpSpPr>
          <p:grpSp>
            <p:nvGrpSpPr>
              <p:cNvPr id="10" name="Group 74"/>
              <p:cNvGrpSpPr/>
              <p:nvPr/>
            </p:nvGrpSpPr>
            <p:grpSpPr>
              <a:xfrm>
                <a:off x="3714744" y="3211600"/>
                <a:ext cx="3357586" cy="726"/>
                <a:chOff x="2500442" y="3134347"/>
                <a:chExt cx="4332758" cy="528"/>
              </a:xfrm>
            </p:grpSpPr>
            <p:cxnSp>
              <p:nvCxnSpPr>
                <p:cNvPr id="56" name="Straight Arrow Connector 55"/>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1" name="Group 76"/>
              <p:cNvGrpSpPr/>
              <p:nvPr/>
            </p:nvGrpSpPr>
            <p:grpSpPr>
              <a:xfrm>
                <a:off x="5396923" y="2143122"/>
                <a:ext cx="425" cy="2214578"/>
                <a:chOff x="5396923" y="2143122"/>
                <a:chExt cx="425" cy="2214578"/>
              </a:xfrm>
            </p:grpSpPr>
            <p:cxnSp>
              <p:nvCxnSpPr>
                <p:cNvPr id="54" name="Straight Arrow Connector 53"/>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58" name="Oval 57"/>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59" name="TextBox 58"/>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2" name="TextBox 61"/>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5" name="TextBox 64"/>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6" name="Oval 65"/>
            <p:cNvSpPr/>
            <p:nvPr/>
          </p:nvSpPr>
          <p:spPr>
            <a:xfrm>
              <a:off x="6324988" y="3062466"/>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67" name="Straight Arrow Connector 66"/>
            <p:cNvCxnSpPr>
              <a:endCxn id="66" idx="3"/>
            </p:cNvCxnSpPr>
            <p:nvPr/>
          </p:nvCxnSpPr>
          <p:spPr>
            <a:xfrm flipV="1">
              <a:off x="5674124" y="3184418"/>
              <a:ext cx="671788" cy="381666"/>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5323413" y="3205342"/>
              <a:ext cx="1134845" cy="711444"/>
            </a:xfrm>
            <a:prstGeom prst="arc">
              <a:avLst>
                <a:gd name="adj1" fmla="val 19506743"/>
                <a:gd name="adj2" fmla="val 21259519"/>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cxnSp>
        <p:nvCxnSpPr>
          <p:cNvPr id="73" name="Straight Connector 72"/>
          <p:cNvCxnSpPr/>
          <p:nvPr/>
        </p:nvCxnSpPr>
        <p:spPr>
          <a:xfrm>
            <a:off x="7703693" y="13274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82741" y="1327454"/>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7608443" y="22970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13" name="Group 95"/>
          <p:cNvGrpSpPr/>
          <p:nvPr/>
        </p:nvGrpSpPr>
        <p:grpSpPr>
          <a:xfrm>
            <a:off x="5423925" y="2975548"/>
            <a:ext cx="5487815" cy="3333773"/>
            <a:chOff x="3772590" y="2384060"/>
            <a:chExt cx="4115861" cy="2500330"/>
          </a:xfrm>
        </p:grpSpPr>
        <p:sp>
          <p:nvSpPr>
            <p:cNvPr id="97" name="Rectangle 96"/>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4" name="Group 97"/>
            <p:cNvGrpSpPr/>
            <p:nvPr/>
          </p:nvGrpSpPr>
          <p:grpSpPr>
            <a:xfrm>
              <a:off x="4005002" y="2455498"/>
              <a:ext cx="3357586" cy="2214578"/>
              <a:chOff x="3714744" y="2143122"/>
              <a:chExt cx="3357586" cy="2214578"/>
            </a:xfrm>
          </p:grpSpPr>
          <p:grpSp>
            <p:nvGrpSpPr>
              <p:cNvPr id="15" name="Group 74"/>
              <p:cNvGrpSpPr/>
              <p:nvPr/>
            </p:nvGrpSpPr>
            <p:grpSpPr>
              <a:xfrm>
                <a:off x="3714744" y="3211600"/>
                <a:ext cx="3357586" cy="726"/>
                <a:chOff x="2500442" y="3134347"/>
                <a:chExt cx="4332758" cy="528"/>
              </a:xfrm>
            </p:grpSpPr>
            <p:cxnSp>
              <p:nvCxnSpPr>
                <p:cNvPr id="111" name="Straight Arrow Connector 11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6" name="Group 76"/>
              <p:cNvGrpSpPr/>
              <p:nvPr/>
            </p:nvGrpSpPr>
            <p:grpSpPr>
              <a:xfrm>
                <a:off x="5396923" y="2143122"/>
                <a:ext cx="425" cy="2214578"/>
                <a:chOff x="5396923" y="2143122"/>
                <a:chExt cx="425" cy="2214578"/>
              </a:xfrm>
            </p:grpSpPr>
            <p:cxnSp>
              <p:nvCxnSpPr>
                <p:cNvPr id="109" name="Straight Arrow Connector 10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9" name="Oval 98"/>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0" name="TextBox 99"/>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101" name="TextBox 100"/>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103" name="Oval 102"/>
            <p:cNvSpPr/>
            <p:nvPr/>
          </p:nvSpPr>
          <p:spPr>
            <a:xfrm>
              <a:off x="6386820" y="3845348"/>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04" name="Straight Arrow Connector 103"/>
            <p:cNvCxnSpPr>
              <a:endCxn id="103" idx="2"/>
            </p:cNvCxnSpPr>
            <p:nvPr/>
          </p:nvCxnSpPr>
          <p:spPr>
            <a:xfrm>
              <a:off x="5687606" y="3545797"/>
              <a:ext cx="699214" cy="37098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5" name="Arc 104"/>
            <p:cNvSpPr/>
            <p:nvPr/>
          </p:nvSpPr>
          <p:spPr>
            <a:xfrm>
              <a:off x="5323413" y="3205342"/>
              <a:ext cx="929109" cy="640006"/>
            </a:xfrm>
            <a:prstGeom prst="arc">
              <a:avLst>
                <a:gd name="adj1" fmla="val 21497879"/>
                <a:gd name="adj2" fmla="val 1912657"/>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sp>
        <p:nvSpPr>
          <p:cNvPr id="113" name="Oval 112"/>
          <p:cNvSpPr/>
          <p:nvPr/>
        </p:nvSpPr>
        <p:spPr>
          <a:xfrm>
            <a:off x="7607015" y="1418660"/>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4" name="Oval 113"/>
          <p:cNvSpPr/>
          <p:nvPr/>
        </p:nvSpPr>
        <p:spPr>
          <a:xfrm>
            <a:off x="8979112" y="1422439"/>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5" name="Oval 114"/>
          <p:cNvSpPr/>
          <p:nvPr/>
        </p:nvSpPr>
        <p:spPr>
          <a:xfrm>
            <a:off x="8976320" y="1868871"/>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flipV="1">
            <a:off x="6219147" y="1654440"/>
            <a:ext cx="3856101" cy="1198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278341" y="1523987"/>
            <a:ext cx="3777184" cy="149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6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13" grpId="0" animBg="1"/>
      <p:bldP spid="114" grpId="0" animBg="1"/>
      <p:bldP spid="1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76211" y="52053"/>
            <a:ext cx="11226880" cy="825500"/>
          </a:xfrm>
        </p:spPr>
        <p:txBody>
          <a:bodyPr>
            <a:normAutofit/>
          </a:bodyPr>
          <a:lstStyle/>
          <a:p>
            <a:pPr algn="ctr"/>
            <a:r>
              <a:rPr lang="en-US" dirty="0"/>
              <a:t>amplitude spectrum is not flat</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9" name="Down Arrow 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2" name="Group 9"/>
          <p:cNvGrpSpPr/>
          <p:nvPr/>
        </p:nvGrpSpPr>
        <p:grpSpPr>
          <a:xfrm>
            <a:off x="2190723" y="1047734"/>
            <a:ext cx="1333509" cy="667812"/>
            <a:chOff x="1643042" y="857238"/>
            <a:chExt cx="1000132" cy="500859"/>
          </a:xfrm>
        </p:grpSpPr>
        <p:cxnSp>
          <p:nvCxnSpPr>
            <p:cNvPr id="11" name="Straight Arrow Connector 10"/>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2190723" y="2571745"/>
            <a:ext cx="1333509" cy="516196"/>
            <a:chOff x="1643042" y="2041726"/>
            <a:chExt cx="1000132" cy="387147"/>
          </a:xfrm>
        </p:grpSpPr>
        <p:cxnSp>
          <p:nvCxnSpPr>
            <p:cNvPr id="19" name="Straight Arrow Connector 18"/>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22"/>
          <p:cNvGrpSpPr/>
          <p:nvPr/>
        </p:nvGrpSpPr>
        <p:grpSpPr>
          <a:xfrm>
            <a:off x="2190723" y="3619502"/>
            <a:ext cx="1333509" cy="516196"/>
            <a:chOff x="1643042" y="2613230"/>
            <a:chExt cx="1000132" cy="387147"/>
          </a:xfrm>
        </p:grpSpPr>
        <p:cxnSp>
          <p:nvCxnSpPr>
            <p:cNvPr id="24" name="Straight Arrow Connector 23"/>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7"/>
          <p:cNvGrpSpPr/>
          <p:nvPr/>
        </p:nvGrpSpPr>
        <p:grpSpPr>
          <a:xfrm>
            <a:off x="2190723" y="4627317"/>
            <a:ext cx="1333509" cy="516196"/>
            <a:chOff x="1643042" y="3256172"/>
            <a:chExt cx="1000132" cy="387147"/>
          </a:xfrm>
        </p:grpSpPr>
        <p:cxnSp>
          <p:nvCxnSpPr>
            <p:cNvPr id="29" name="Straight Arrow Connector 28"/>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32"/>
          <p:cNvGrpSpPr/>
          <p:nvPr/>
        </p:nvGrpSpPr>
        <p:grpSpPr>
          <a:xfrm>
            <a:off x="2190723" y="5675074"/>
            <a:ext cx="1333509" cy="516196"/>
            <a:chOff x="1643042" y="3827676"/>
            <a:chExt cx="1000132" cy="387147"/>
          </a:xfrm>
        </p:grpSpPr>
        <p:cxnSp>
          <p:nvCxnSpPr>
            <p:cNvPr id="34" name="Straight Arrow Connector 33"/>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39" name="TextBox 38"/>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40" name="TextBox 39"/>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3414697" y="3683172"/>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48722" y="590551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191251" y="590551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sp>
        <p:nvSpPr>
          <p:cNvPr id="80" name="Down Arrow 79"/>
          <p:cNvSpPr/>
          <p:nvPr/>
        </p:nvSpPr>
        <p:spPr>
          <a:xfrm>
            <a:off x="9096396" y="1809739"/>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3" name="TextBox 102"/>
          <p:cNvSpPr txBox="1"/>
          <p:nvPr/>
        </p:nvSpPr>
        <p:spPr>
          <a:xfrm>
            <a:off x="9143018" y="4970817"/>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pic>
        <p:nvPicPr>
          <p:cNvPr id="24596"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5714998" y="857232"/>
            <a:ext cx="762005" cy="762005"/>
          </a:xfrm>
          <a:prstGeom prst="rect">
            <a:avLst/>
          </a:prstGeom>
          <a:noFill/>
          <a:ln w="9525">
            <a:noFill/>
            <a:miter lim="800000"/>
            <a:headEnd/>
            <a:tailEnd/>
          </a:ln>
          <a:effectLst/>
        </p:spPr>
      </p:pic>
      <p:grpSp>
        <p:nvGrpSpPr>
          <p:cNvPr id="18" name="Group 146"/>
          <p:cNvGrpSpPr/>
          <p:nvPr/>
        </p:nvGrpSpPr>
        <p:grpSpPr>
          <a:xfrm>
            <a:off x="7905763" y="5386925"/>
            <a:ext cx="2857520" cy="613844"/>
            <a:chOff x="2786050" y="3071817"/>
            <a:chExt cx="5260318" cy="1130006"/>
          </a:xfrm>
        </p:grpSpPr>
        <p:grpSp>
          <p:nvGrpSpPr>
            <p:cNvPr id="23" name="Group 136"/>
            <p:cNvGrpSpPr/>
            <p:nvPr/>
          </p:nvGrpSpPr>
          <p:grpSpPr>
            <a:xfrm>
              <a:off x="2786050" y="3071817"/>
              <a:ext cx="5260318" cy="1001110"/>
              <a:chOff x="1285852" y="3261522"/>
              <a:chExt cx="6281781" cy="1239053"/>
            </a:xfrm>
          </p:grpSpPr>
          <p:cxnSp>
            <p:nvCxnSpPr>
              <p:cNvPr id="115" name="Straight Arrow Connector 11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2786050" y="35004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786050" y="3851135"/>
              <a:ext cx="5260318" cy="3506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133"/>
          <p:cNvGrpSpPr/>
          <p:nvPr/>
        </p:nvGrpSpPr>
        <p:grpSpPr>
          <a:xfrm>
            <a:off x="7905763" y="2381243"/>
            <a:ext cx="2857520" cy="659712"/>
            <a:chOff x="2938450" y="3224217"/>
            <a:chExt cx="5260318" cy="1214445"/>
          </a:xfrm>
        </p:grpSpPr>
        <p:grpSp>
          <p:nvGrpSpPr>
            <p:cNvPr id="33" name="Group 136"/>
            <p:cNvGrpSpPr/>
            <p:nvPr/>
          </p:nvGrpSpPr>
          <p:grpSpPr>
            <a:xfrm>
              <a:off x="2938450" y="3224217"/>
              <a:ext cx="5260318" cy="1001110"/>
              <a:chOff x="1285852" y="3261522"/>
              <a:chExt cx="6281781" cy="1239053"/>
            </a:xfrm>
          </p:grpSpPr>
          <p:cxnSp>
            <p:nvCxnSpPr>
              <p:cNvPr id="129" name="Straight Arrow Connector 12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32" name="Straight Connector 13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009888" y="3867158"/>
              <a:ext cx="5143536" cy="571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1" name="Group 143"/>
          <p:cNvGrpSpPr/>
          <p:nvPr/>
        </p:nvGrpSpPr>
        <p:grpSpPr>
          <a:xfrm>
            <a:off x="7905763" y="3351386"/>
            <a:ext cx="2857520" cy="934871"/>
            <a:chOff x="2938450" y="3224217"/>
            <a:chExt cx="5260318" cy="1720973"/>
          </a:xfrm>
        </p:grpSpPr>
        <p:grpSp>
          <p:nvGrpSpPr>
            <p:cNvPr id="42" name="Group 136"/>
            <p:cNvGrpSpPr/>
            <p:nvPr/>
          </p:nvGrpSpPr>
          <p:grpSpPr>
            <a:xfrm>
              <a:off x="2938450" y="3224217"/>
              <a:ext cx="5260318" cy="1001110"/>
              <a:chOff x="1285852" y="3261522"/>
              <a:chExt cx="6281781" cy="1239053"/>
            </a:xfrm>
          </p:grpSpPr>
          <p:cxnSp>
            <p:nvCxnSpPr>
              <p:cNvPr id="139" name="Straight Arrow Connector 13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38450" y="3367095"/>
              <a:ext cx="5260318" cy="15780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147"/>
          <p:cNvGrpSpPr/>
          <p:nvPr/>
        </p:nvGrpSpPr>
        <p:grpSpPr>
          <a:xfrm>
            <a:off x="7905764" y="4286256"/>
            <a:ext cx="2858089" cy="1047757"/>
            <a:chOff x="2938450" y="3191755"/>
            <a:chExt cx="5261367" cy="1928784"/>
          </a:xfrm>
        </p:grpSpPr>
        <p:grpSp>
          <p:nvGrpSpPr>
            <p:cNvPr id="44" name="Group 136"/>
            <p:cNvGrpSpPr/>
            <p:nvPr/>
          </p:nvGrpSpPr>
          <p:grpSpPr>
            <a:xfrm>
              <a:off x="2938627" y="3224217"/>
              <a:ext cx="5261190" cy="1001110"/>
              <a:chOff x="1285852" y="3261522"/>
              <a:chExt cx="6281781" cy="1239053"/>
            </a:xfrm>
          </p:grpSpPr>
          <p:cxnSp>
            <p:nvCxnSpPr>
              <p:cNvPr id="152" name="Straight Arrow Connector 15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938450" y="3191755"/>
              <a:ext cx="5084975" cy="192878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9144022" y="295274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8" name="Rectangle 107"/>
          <p:cNvSpPr/>
          <p:nvPr/>
        </p:nvSpPr>
        <p:spPr>
          <a:xfrm>
            <a:off x="7810512" y="1047733"/>
            <a:ext cx="2952771" cy="666755"/>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9144022" y="3930102"/>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45" name="Group 96"/>
          <p:cNvGrpSpPr/>
          <p:nvPr/>
        </p:nvGrpSpPr>
        <p:grpSpPr>
          <a:xfrm>
            <a:off x="7977072" y="1047733"/>
            <a:ext cx="2595709" cy="617499"/>
            <a:chOff x="1290615" y="2000246"/>
            <a:chExt cx="6281781" cy="1785950"/>
          </a:xfrm>
        </p:grpSpPr>
        <p:grpSp>
          <p:nvGrpSpPr>
            <p:cNvPr id="46" name="Group 136"/>
            <p:cNvGrpSpPr/>
            <p:nvPr/>
          </p:nvGrpSpPr>
          <p:grpSpPr>
            <a:xfrm>
              <a:off x="1290615" y="2000247"/>
              <a:ext cx="6281781" cy="1428760"/>
              <a:chOff x="1285852" y="3261522"/>
              <a:chExt cx="6281781" cy="1239053"/>
            </a:xfrm>
          </p:grpSpPr>
          <p:cxnSp>
            <p:nvCxnSpPr>
              <p:cNvPr id="123" name="Straight Arrow Connector 122"/>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7" name="Group 12"/>
            <p:cNvGrpSpPr/>
            <p:nvPr/>
          </p:nvGrpSpPr>
          <p:grpSpPr>
            <a:xfrm>
              <a:off x="1576367" y="2000246"/>
              <a:ext cx="5715040" cy="1342921"/>
              <a:chOff x="1576367" y="1931559"/>
              <a:chExt cx="5715040" cy="982980"/>
            </a:xfrm>
          </p:grpSpPr>
          <p:grpSp>
            <p:nvGrpSpPr>
              <p:cNvPr id="48" name="Group 98"/>
              <p:cNvGrpSpPr/>
              <p:nvPr/>
            </p:nvGrpSpPr>
            <p:grpSpPr>
              <a:xfrm>
                <a:off x="1576367" y="1931559"/>
                <a:ext cx="5715040" cy="982980"/>
                <a:chOff x="1571604" y="3160406"/>
                <a:chExt cx="5715040" cy="982980"/>
              </a:xfrm>
            </p:grpSpPr>
            <p:sp>
              <p:nvSpPr>
                <p:cNvPr id="121" name="Freeform 120"/>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22" name="Freeform 121"/>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20" name="Straight Connector 119"/>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13" name="Freeform 1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14" name="Freeform 1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127" name="TextBox 126"/>
          <p:cNvSpPr txBox="1"/>
          <p:nvPr/>
        </p:nvSpPr>
        <p:spPr>
          <a:xfrm>
            <a:off x="4952993" y="1333486"/>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89" name="Rectangle 8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8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61963" y="52053"/>
            <a:ext cx="10560125" cy="825500"/>
          </a:xfrm>
        </p:spPr>
        <p:txBody>
          <a:bodyPr>
            <a:normAutofit/>
          </a:bodyPr>
          <a:lstStyle/>
          <a:p>
            <a:pPr algn="ctr"/>
            <a:r>
              <a:rPr lang="en-US" dirty="0"/>
              <a:t>sample contributions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cxnSp>
        <p:nvCxnSpPr>
          <p:cNvPr id="49" name="Straight Arrow Connector 48"/>
          <p:cNvCxnSpPr/>
          <p:nvPr/>
        </p:nvCxnSpPr>
        <p:spPr>
          <a:xfrm rot="5400000" flipH="1" flipV="1">
            <a:off x="1424803" y="2088067"/>
            <a:ext cx="771311" cy="147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810795" y="2473966"/>
            <a:ext cx="2705631" cy="49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60175" y="2466567"/>
            <a:ext cx="2534019" cy="10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67466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95474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2335747"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430998"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002502"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4310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2" name="Group 57"/>
          <p:cNvGrpSpPr/>
          <p:nvPr/>
        </p:nvGrpSpPr>
        <p:grpSpPr>
          <a:xfrm>
            <a:off x="4952992" y="3047997"/>
            <a:ext cx="4476781" cy="2952771"/>
            <a:chOff x="3714744" y="2143122"/>
            <a:chExt cx="3357586" cy="2214578"/>
          </a:xfrm>
        </p:grpSpPr>
        <p:grpSp>
          <p:nvGrpSpPr>
            <p:cNvPr id="3" name="Group 74"/>
            <p:cNvGrpSpPr/>
            <p:nvPr/>
          </p:nvGrpSpPr>
          <p:grpSpPr>
            <a:xfrm>
              <a:off x="3714744" y="3211600"/>
              <a:ext cx="3357586" cy="726"/>
              <a:chOff x="2500442" y="3134347"/>
              <a:chExt cx="4332758" cy="528"/>
            </a:xfrm>
          </p:grpSpPr>
          <p:cxnSp>
            <p:nvCxnSpPr>
              <p:cNvPr id="63" name="Straight Arrow Connector 62"/>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76"/>
            <p:cNvGrpSpPr/>
            <p:nvPr/>
          </p:nvGrpSpPr>
          <p:grpSpPr>
            <a:xfrm>
              <a:off x="5396923" y="2143122"/>
              <a:ext cx="425" cy="2214578"/>
              <a:chOff x="5396923" y="2143122"/>
              <a:chExt cx="425" cy="2214578"/>
            </a:xfrm>
          </p:grpSpPr>
          <p:cxnSp>
            <p:nvCxnSpPr>
              <p:cNvPr id="61" name="Straight Arrow Connector 60"/>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65" name="Oval 64"/>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6" name="TextBox 65"/>
          <p:cNvSpPr txBox="1"/>
          <p:nvPr/>
        </p:nvSpPr>
        <p:spPr>
          <a:xfrm>
            <a:off x="8709577" y="4025353"/>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7" name="TextBox 66"/>
          <p:cNvSpPr txBox="1"/>
          <p:nvPr/>
        </p:nvSpPr>
        <p:spPr>
          <a:xfrm>
            <a:off x="7185566" y="2857497"/>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8" name="TextBox 67"/>
          <p:cNvSpPr txBox="1"/>
          <p:nvPr/>
        </p:nvSpPr>
        <p:spPr>
          <a:xfrm>
            <a:off x="8096264" y="5715017"/>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9" name="Oval 68"/>
          <p:cNvSpPr/>
          <p:nvPr/>
        </p:nvSpPr>
        <p:spPr>
          <a:xfrm>
            <a:off x="6061413" y="3567621"/>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74" name="TextBox 73"/>
          <p:cNvSpPr txBox="1"/>
          <p:nvPr/>
        </p:nvSpPr>
        <p:spPr>
          <a:xfrm>
            <a:off x="199607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75" name="TextBox 74"/>
          <p:cNvSpPr txBox="1"/>
          <p:nvPr/>
        </p:nvSpPr>
        <p:spPr>
          <a:xfrm>
            <a:off x="2281827"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76" name="TextBox 75"/>
          <p:cNvSpPr txBox="1"/>
          <p:nvPr/>
        </p:nvSpPr>
        <p:spPr>
          <a:xfrm>
            <a:off x="257172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77" name="TextBox 76"/>
          <p:cNvSpPr txBox="1"/>
          <p:nvPr/>
        </p:nvSpPr>
        <p:spPr>
          <a:xfrm>
            <a:off x="28533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78" name="TextBox 77"/>
          <p:cNvSpPr txBox="1"/>
          <p:nvPr/>
        </p:nvSpPr>
        <p:spPr>
          <a:xfrm>
            <a:off x="33337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6096000" y="2285993"/>
            <a:ext cx="273940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At a given frequency</a:t>
            </a:r>
            <a:endParaRPr kumimoji="0" lang="en-GB" sz="2400" b="0" i="0" u="none" strike="noStrike" kern="0" cap="none" spc="0" normalizeH="0" baseline="0" noProof="0" dirty="0">
              <a:ln>
                <a:noFill/>
              </a:ln>
              <a:solidFill>
                <a:prstClr val="white"/>
              </a:solidFill>
              <a:effectLst/>
              <a:uLnTx/>
              <a:uFillTx/>
            </a:endParaRPr>
          </a:p>
        </p:txBody>
      </p:sp>
      <p:sp>
        <p:nvSpPr>
          <p:cNvPr id="81" name="Oval 80"/>
          <p:cNvSpPr/>
          <p:nvPr/>
        </p:nvSpPr>
        <p:spPr>
          <a:xfrm>
            <a:off x="6667504" y="3238499"/>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82" name="Oval 81"/>
          <p:cNvSpPr/>
          <p:nvPr/>
        </p:nvSpPr>
        <p:spPr>
          <a:xfrm>
            <a:off x="6286501" y="5143512"/>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83" name="Oval 82"/>
          <p:cNvSpPr/>
          <p:nvPr/>
        </p:nvSpPr>
        <p:spPr>
          <a:xfrm>
            <a:off x="8001013" y="4572008"/>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84" name="Oval 83"/>
          <p:cNvSpPr/>
          <p:nvPr/>
        </p:nvSpPr>
        <p:spPr>
          <a:xfrm>
            <a:off x="5810248" y="4095755"/>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97" name="TextBox 96"/>
          <p:cNvSpPr txBox="1"/>
          <p:nvPr/>
        </p:nvSpPr>
        <p:spPr>
          <a:xfrm>
            <a:off x="855981" y="2666996"/>
            <a:ext cx="242085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function</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88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2000"/>
                                        <p:tgtEl>
                                          <p:spTgt spid="8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20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0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2000"/>
                                        <p:tgtEl>
                                          <p:spTgt spid="82"/>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000"/>
                                        <p:tgtEl>
                                          <p:spTgt spid="7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20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2000"/>
                                        <p:tgtEl>
                                          <p:spTgt spid="8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2000"/>
                                        <p:tgtEl>
                                          <p:spTgt spid="8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0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p:bldP spid="76" grpId="0"/>
      <p:bldP spid="77" grpId="0"/>
      <p:bldP spid="78" grpId="0"/>
      <p:bldP spid="81" grpId="0" animBg="1"/>
      <p:bldP spid="82" grpId="0" animBg="1"/>
      <p:bldP spid="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96"/>
          <p:cNvGrpSpPr/>
          <p:nvPr/>
        </p:nvGrpSpPr>
        <p:grpSpPr>
          <a:xfrm>
            <a:off x="761963" y="1523987"/>
            <a:ext cx="5108744" cy="1215331"/>
            <a:chOff x="1290615" y="2000246"/>
            <a:chExt cx="6281781" cy="1785950"/>
          </a:xfrm>
        </p:grpSpPr>
        <p:grpSp>
          <p:nvGrpSpPr>
            <p:cNvPr id="3" name="Group 136"/>
            <p:cNvGrpSpPr/>
            <p:nvPr/>
          </p:nvGrpSpPr>
          <p:grpSpPr>
            <a:xfrm>
              <a:off x="1290615" y="2000247"/>
              <a:ext cx="6281781" cy="1428760"/>
              <a:chOff x="1285852" y="3261522"/>
              <a:chExt cx="6281781" cy="1239053"/>
            </a:xfrm>
          </p:grpSpPr>
          <p:cxnSp>
            <p:nvCxnSpPr>
              <p:cNvPr id="19" name="Straight Arrow Connector 1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1576367" y="2000246"/>
              <a:ext cx="5715040" cy="1342921"/>
              <a:chOff x="1576367" y="1931559"/>
              <a:chExt cx="5715040" cy="982980"/>
            </a:xfrm>
          </p:grpSpPr>
          <p:grpSp>
            <p:nvGrpSpPr>
              <p:cNvPr id="8" name="Group 98"/>
              <p:cNvGrpSpPr/>
              <p:nvPr/>
            </p:nvGrpSpPr>
            <p:grpSpPr>
              <a:xfrm>
                <a:off x="1576367" y="1931559"/>
                <a:ext cx="5715040" cy="982980"/>
                <a:chOff x="1571604" y="3160406"/>
                <a:chExt cx="5715040" cy="982980"/>
              </a:xfrm>
            </p:grpSpPr>
            <p:sp>
              <p:nvSpPr>
                <p:cNvPr id="17" name="Freeform 16"/>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8" name="Freeform 17"/>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6" name="Straight Connector 15"/>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9"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3" name="Freeform 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4" name="Freeform 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86" name="TextBox 85"/>
          <p:cNvSpPr txBox="1"/>
          <p:nvPr/>
        </p:nvSpPr>
        <p:spPr>
          <a:xfrm>
            <a:off x="862044" y="1028734"/>
            <a:ext cx="255871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0" name="Group 57"/>
          <p:cNvGrpSpPr/>
          <p:nvPr/>
        </p:nvGrpSpPr>
        <p:grpSpPr>
          <a:xfrm>
            <a:off x="4952992" y="3047997"/>
            <a:ext cx="4476781" cy="2952771"/>
            <a:chOff x="3714744" y="2143122"/>
            <a:chExt cx="3357586" cy="2214578"/>
          </a:xfrm>
        </p:grpSpPr>
        <p:grpSp>
          <p:nvGrpSpPr>
            <p:cNvPr id="11"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2"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97" name="TextBox 96"/>
          <p:cNvSpPr txBox="1"/>
          <p:nvPr/>
        </p:nvSpPr>
        <p:spPr>
          <a:xfrm>
            <a:off x="8286765" y="2310841"/>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98" name="Oval 97"/>
          <p:cNvSpPr/>
          <p:nvPr/>
        </p:nvSpPr>
        <p:spPr>
          <a:xfrm>
            <a:off x="6113293" y="3619501"/>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5</a:t>
            </a:r>
            <a:endParaRPr kumimoji="0" lang="en-GB" sz="2400" b="0" i="0" u="none" strike="noStrike" kern="0" cap="none" spc="0" normalizeH="0" baseline="0" noProof="0" dirty="0">
              <a:ln>
                <a:noFill/>
              </a:ln>
              <a:solidFill>
                <a:prstClr val="black"/>
              </a:solidFill>
              <a:effectLst/>
              <a:uLnTx/>
              <a:uFillTx/>
            </a:endParaRPr>
          </a:p>
        </p:txBody>
      </p:sp>
      <p:sp>
        <p:nvSpPr>
          <p:cNvPr id="99" name="Oval 98"/>
          <p:cNvSpPr/>
          <p:nvPr/>
        </p:nvSpPr>
        <p:spPr>
          <a:xfrm>
            <a:off x="6719384" y="322985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3</a:t>
            </a:r>
            <a:endParaRPr kumimoji="0" lang="en-GB" sz="2400" b="0" i="0" u="none" strike="noStrike" kern="0" cap="none" spc="0" normalizeH="0" baseline="0" noProof="0" dirty="0">
              <a:ln>
                <a:noFill/>
              </a:ln>
              <a:solidFill>
                <a:prstClr val="black"/>
              </a:solidFill>
              <a:effectLst/>
              <a:uLnTx/>
              <a:uFillTx/>
            </a:endParaRPr>
          </a:p>
        </p:txBody>
      </p:sp>
      <p:sp>
        <p:nvSpPr>
          <p:cNvPr id="100" name="Oval 99"/>
          <p:cNvSpPr/>
          <p:nvPr/>
        </p:nvSpPr>
        <p:spPr>
          <a:xfrm>
            <a:off x="6338381" y="519539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a:t>
            </a:r>
            <a:endParaRPr kumimoji="0" lang="en-GB" sz="2400" b="0" i="0" u="none" strike="noStrike" kern="0" cap="none" spc="0" normalizeH="0" baseline="0" noProof="0" dirty="0">
              <a:ln>
                <a:noFill/>
              </a:ln>
              <a:solidFill>
                <a:prstClr val="black"/>
              </a:solidFill>
              <a:effectLst/>
              <a:uLnTx/>
              <a:uFillTx/>
            </a:endParaRPr>
          </a:p>
        </p:txBody>
      </p:sp>
      <p:sp>
        <p:nvSpPr>
          <p:cNvPr id="101" name="Oval 100"/>
          <p:cNvSpPr/>
          <p:nvPr/>
        </p:nvSpPr>
        <p:spPr>
          <a:xfrm>
            <a:off x="8096127" y="4623888"/>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endParaRPr kumimoji="0" lang="en-GB" sz="2400" b="0" i="0" u="none" strike="noStrike" kern="0" cap="none" spc="0" normalizeH="0" baseline="0" noProof="0" dirty="0">
              <a:ln>
                <a:noFill/>
              </a:ln>
              <a:solidFill>
                <a:prstClr val="black"/>
              </a:solidFill>
              <a:effectLst/>
              <a:uLnTx/>
              <a:uFillTx/>
            </a:endParaRPr>
          </a:p>
        </p:txBody>
      </p:sp>
      <p:sp>
        <p:nvSpPr>
          <p:cNvPr id="102" name="Oval 101"/>
          <p:cNvSpPr/>
          <p:nvPr/>
        </p:nvSpPr>
        <p:spPr>
          <a:xfrm>
            <a:off x="5862128" y="4147635"/>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a:t>
            </a:r>
            <a:endParaRPr kumimoji="0" lang="en-GB" sz="2400" b="0" i="0" u="none" strike="noStrike" kern="0" cap="none" spc="0" normalizeH="0" baseline="0" noProof="0" dirty="0">
              <a:ln>
                <a:noFill/>
              </a:ln>
              <a:solidFill>
                <a:prstClr val="black"/>
              </a:solidFill>
              <a:effectLst/>
              <a:uLnTx/>
              <a:uFillTx/>
            </a:endParaRPr>
          </a:p>
        </p:txBody>
      </p:sp>
      <p:sp>
        <p:nvSpPr>
          <p:cNvPr id="103" name="Oval 102"/>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4" name="TextBox 103"/>
          <p:cNvSpPr txBox="1"/>
          <p:nvPr/>
        </p:nvSpPr>
        <p:spPr>
          <a:xfrm>
            <a:off x="6667505" y="3549100"/>
            <a:ext cx="12268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cxnSp>
        <p:nvCxnSpPr>
          <p:cNvPr id="105" name="Straight Arrow Connector 104"/>
          <p:cNvCxnSpPr/>
          <p:nvPr/>
        </p:nvCxnSpPr>
        <p:spPr>
          <a:xfrm rot="16200000" flipV="1">
            <a:off x="6832069" y="4095758"/>
            <a:ext cx="381000" cy="38099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6" name="Arc 105"/>
          <p:cNvSpPr/>
          <p:nvPr/>
        </p:nvSpPr>
        <p:spPr>
          <a:xfrm>
            <a:off x="6710875" y="4043875"/>
            <a:ext cx="952507" cy="857256"/>
          </a:xfrm>
          <a:prstGeom prst="arc">
            <a:avLst>
              <a:gd name="adj1" fmla="val 283068"/>
              <a:gd name="adj2" fmla="val 13486931"/>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39" name="Straight Connector 38"/>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632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9"/>
          <p:cNvGrpSpPr/>
          <p:nvPr/>
        </p:nvGrpSpPr>
        <p:grpSpPr>
          <a:xfrm>
            <a:off x="952464" y="1142984"/>
            <a:ext cx="4699032" cy="1524011"/>
            <a:chOff x="6786578" y="1214428"/>
            <a:chExt cx="2928958" cy="1000132"/>
          </a:xfrm>
        </p:grpSpPr>
        <p:sp>
          <p:nvSpPr>
            <p:cNvPr id="40" name="Rectangle 39"/>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1" name="Rectangle 40"/>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2" name="Rectangle 41"/>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3" name="Rectangle 42"/>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4" name="Rectangle 43"/>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55" name="Straight Arrow Connector 5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53" name="Freeform 5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54" name="Freeform 5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52" name="Straight Connector 51"/>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49" name="Freeform 48"/>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50" name="Freeform 49"/>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gr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6" name="TextBox 85"/>
          <p:cNvSpPr txBox="1"/>
          <p:nvPr/>
        </p:nvSpPr>
        <p:spPr>
          <a:xfrm>
            <a:off x="5722526" y="1057382"/>
            <a:ext cx="4063933"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 realizations</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1" name="Group 57"/>
          <p:cNvGrpSpPr/>
          <p:nvPr/>
        </p:nvGrpSpPr>
        <p:grpSpPr>
          <a:xfrm>
            <a:off x="4952992" y="3047997"/>
            <a:ext cx="4476781" cy="2952771"/>
            <a:chOff x="3714744" y="2143122"/>
            <a:chExt cx="3357586" cy="2214578"/>
          </a:xfrm>
        </p:grpSpPr>
        <p:grpSp>
          <p:nvGrpSpPr>
            <p:cNvPr id="12"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3"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4" name="TextBox 103"/>
          <p:cNvSpPr txBox="1"/>
          <p:nvPr/>
        </p:nvSpPr>
        <p:spPr>
          <a:xfrm>
            <a:off x="4667241" y="2882345"/>
            <a:ext cx="243868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t>
            </a: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sp>
        <p:nvSpPr>
          <p:cNvPr id="59" name="Oval 58"/>
          <p:cNvSpPr/>
          <p:nvPr/>
        </p:nvSpPr>
        <p:spPr>
          <a:xfrm rot="13381938">
            <a:off x="6547627" y="3567525"/>
            <a:ext cx="501792" cy="951368"/>
          </a:xfrm>
          <a:prstGeom prst="ellipse">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0" name="Oval 59"/>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61" name="TextBox 60"/>
          <p:cNvSpPr txBox="1"/>
          <p:nvPr/>
        </p:nvSpPr>
        <p:spPr>
          <a:xfrm>
            <a:off x="7620011" y="2857497"/>
            <a:ext cx="23492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r>
              <a:rPr kumimoji="0" lang="en-US" sz="2400" b="0" i="0" u="none" strike="noStrike" kern="0" cap="none" spc="0" normalizeH="0" baseline="0" noProof="0" dirty="0">
                <a:ln>
                  <a:noFill/>
                </a:ln>
                <a:solidFill>
                  <a:prstClr val="white"/>
                </a:solidFill>
                <a:effectLst/>
                <a:uLnTx/>
                <a:uFillTx/>
              </a:rPr>
              <a:t> variance</a:t>
            </a:r>
            <a:endParaRPr kumimoji="0" lang="en-GB" sz="2400" b="0" i="0" u="none" strike="noStrike" kern="0" cap="none" spc="0" normalizeH="0" baseline="0" noProof="0" dirty="0">
              <a:ln>
                <a:noFill/>
              </a:ln>
              <a:solidFill>
                <a:prstClr val="white"/>
              </a:solidFill>
              <a:effectLst/>
              <a:uLnTx/>
              <a:uFillTx/>
            </a:endParaRPr>
          </a:p>
        </p:txBody>
      </p:sp>
      <p:cxnSp>
        <p:nvCxnSpPr>
          <p:cNvPr id="63" name="Straight Connector 62"/>
          <p:cNvCxnSpPr>
            <a:stCxn id="104" idx="2"/>
            <a:endCxn id="60" idx="1"/>
          </p:cNvCxnSpPr>
          <p:nvPr/>
        </p:nvCxnSpPr>
        <p:spPr>
          <a:xfrm>
            <a:off x="5886582" y="3344010"/>
            <a:ext cx="874780" cy="655102"/>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p:cNvCxnSpPr>
            <a:stCxn id="61" idx="2"/>
          </p:cNvCxnSpPr>
          <p:nvPr/>
        </p:nvCxnSpPr>
        <p:spPr>
          <a:xfrm flipH="1">
            <a:off x="6953258" y="3319162"/>
            <a:ext cx="1841370" cy="586095"/>
          </a:xfrm>
          <a:prstGeom prst="line">
            <a:avLst/>
          </a:prstGeom>
        </p:spPr>
        <p:style>
          <a:lnRef idx="2">
            <a:schemeClr val="accent5"/>
          </a:lnRef>
          <a:fillRef idx="0">
            <a:schemeClr val="accent5"/>
          </a:fillRef>
          <a:effectRef idx="1">
            <a:schemeClr val="accent5"/>
          </a:effectRef>
          <a:fontRef idx="minor">
            <a:schemeClr val="tx1"/>
          </a:fontRef>
        </p:style>
      </p:cxnSp>
      <p:cxnSp>
        <p:nvCxnSpPr>
          <p:cNvPr id="64" name="Straight Connector 63"/>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0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expected sampling spectrum and variance</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136"/>
          <p:cNvGrpSpPr/>
          <p:nvPr/>
        </p:nvGrpSpPr>
        <p:grpSpPr>
          <a:xfrm>
            <a:off x="1417283" y="2035943"/>
            <a:ext cx="9822253" cy="1869309"/>
            <a:chOff x="1285852" y="3222051"/>
            <a:chExt cx="6281781" cy="1239053"/>
          </a:xfrm>
        </p:grpSpPr>
        <p:cxnSp>
          <p:nvCxnSpPr>
            <p:cNvPr id="90" name="Straight Arrow Connector 89"/>
            <p:cNvCxnSpPr/>
            <p:nvPr/>
          </p:nvCxnSpPr>
          <p:spPr>
            <a:xfrm rot="5400000" flipH="1" flipV="1">
              <a:off x="3809994" y="3841181"/>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364039" y="4429137"/>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3" name="Group 26"/>
          <p:cNvGrpSpPr/>
          <p:nvPr/>
        </p:nvGrpSpPr>
        <p:grpSpPr>
          <a:xfrm>
            <a:off x="1864087" y="2053000"/>
            <a:ext cx="8936092" cy="1757003"/>
            <a:chOff x="1398065" y="1525514"/>
            <a:chExt cx="6702069" cy="1317752"/>
          </a:xfrm>
        </p:grpSpPr>
        <p:grpSp>
          <p:nvGrpSpPr>
            <p:cNvPr id="4" name="Group 25"/>
            <p:cNvGrpSpPr/>
            <p:nvPr/>
          </p:nvGrpSpPr>
          <p:grpSpPr>
            <a:xfrm>
              <a:off x="1398065" y="1525514"/>
              <a:ext cx="6702069" cy="1317752"/>
              <a:chOff x="1398065" y="1525514"/>
              <a:chExt cx="6702069" cy="1317752"/>
            </a:xfrm>
            <a:effectLst>
              <a:glow rad="228600">
                <a:schemeClr val="accent6">
                  <a:satMod val="175000"/>
                  <a:alpha val="40000"/>
                </a:schemeClr>
              </a:glow>
            </a:effectLst>
          </p:grpSpPr>
          <p:sp>
            <p:nvSpPr>
              <p:cNvPr id="87" name="Freeform 86"/>
              <p:cNvSpPr/>
              <p:nvPr/>
            </p:nvSpPr>
            <p:spPr>
              <a:xfrm>
                <a:off x="1398065"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89" name="Freeform 88"/>
              <p:cNvSpPr/>
              <p:nvPr/>
            </p:nvSpPr>
            <p:spPr>
              <a:xfrm flipH="1">
                <a:off x="4760268"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85" name="Straight Connector 84"/>
            <p:cNvCxnSpPr/>
            <p:nvPr/>
          </p:nvCxnSpPr>
          <p:spPr>
            <a:xfrm rot="5400000" flipH="1" flipV="1">
              <a:off x="4360446" y="2192199"/>
              <a:ext cx="766138"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238217" y="1238236"/>
            <a:ext cx="544091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amplitude of sampling spectrum</a:t>
            </a:r>
            <a:endParaRPr kumimoji="0" lang="en-GB" sz="2400" b="0" i="0" u="none" strike="noStrike" kern="0" cap="none" spc="0" normalizeH="0" baseline="0" noProof="0" dirty="0">
              <a:ln>
                <a:noFill/>
              </a:ln>
              <a:solidFill>
                <a:prstClr val="white"/>
              </a:solidFill>
              <a:effectLst/>
              <a:uLnTx/>
              <a:uFillTx/>
            </a:endParaRPr>
          </a:p>
        </p:txBody>
      </p:sp>
      <p:sp>
        <p:nvSpPr>
          <p:cNvPr id="15" name="TextBox 14"/>
          <p:cNvSpPr txBox="1"/>
          <p:nvPr/>
        </p:nvSpPr>
        <p:spPr>
          <a:xfrm>
            <a:off x="7468590" y="1238236"/>
            <a:ext cx="400654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variance of sampling spectrum</a:t>
            </a:r>
            <a:endParaRPr kumimoji="0" lang="en-GB" sz="2400" b="0" i="0" u="none" strike="noStrike" kern="0" cap="none" spc="0" normalizeH="0" baseline="0" noProof="0" dirty="0">
              <a:ln>
                <a:noFill/>
              </a:ln>
              <a:solidFill>
                <a:prstClr val="white"/>
              </a:solidFill>
              <a:effectLst/>
              <a:uLnTx/>
              <a:uFillTx/>
            </a:endParaRPr>
          </a:p>
        </p:txBody>
      </p:sp>
      <p:cxnSp>
        <p:nvCxnSpPr>
          <p:cNvPr id="16" name="Straight Connector 15"/>
          <p:cNvCxnSpPr>
            <a:stCxn id="14" idx="2"/>
            <a:endCxn id="87" idx="37"/>
          </p:cNvCxnSpPr>
          <p:nvPr/>
        </p:nvCxnSpPr>
        <p:spPr>
          <a:xfrm>
            <a:off x="3958674" y="1699901"/>
            <a:ext cx="776669" cy="115669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p:cNvCxnSpPr>
            <a:stCxn id="15" idx="2"/>
          </p:cNvCxnSpPr>
          <p:nvPr/>
        </p:nvCxnSpPr>
        <p:spPr>
          <a:xfrm flipH="1">
            <a:off x="8286768" y="1699901"/>
            <a:ext cx="1185095" cy="1633852"/>
          </a:xfrm>
          <a:prstGeom prst="line">
            <a:avLst/>
          </a:prstGeom>
        </p:spPr>
        <p:style>
          <a:lnRef idx="2">
            <a:schemeClr val="accent5"/>
          </a:lnRef>
          <a:fillRef idx="0">
            <a:schemeClr val="accent5"/>
          </a:fillRef>
          <a:effectRef idx="1">
            <a:schemeClr val="accent5"/>
          </a:effectRef>
          <a:fontRef idx="minor">
            <a:schemeClr val="tx1"/>
          </a:fontRef>
        </p:style>
      </p:cxnSp>
      <p:sp>
        <p:nvSpPr>
          <p:cNvPr id="24" name="TextBox 23"/>
          <p:cNvSpPr txBox="1"/>
          <p:nvPr/>
        </p:nvSpPr>
        <p:spPr>
          <a:xfrm>
            <a:off x="9429773" y="3714753"/>
            <a:ext cx="144539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25" name="TextBox 24"/>
          <p:cNvSpPr txBox="1"/>
          <p:nvPr/>
        </p:nvSpPr>
        <p:spPr>
          <a:xfrm>
            <a:off x="6286502" y="2285993"/>
            <a:ext cx="5373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DC</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323350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29395" y="1960165"/>
            <a:ext cx="1639084"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9658108" y="1443947"/>
            <a:ext cx="1869166" cy="369332"/>
          </a:xfrm>
          <a:prstGeom prst="rect">
            <a:avLst/>
          </a:prstGeom>
        </p:spPr>
        <p:txBody>
          <a:bodyPr wrap="none">
            <a:spAutoFit/>
          </a:bodyPr>
          <a:lstStyle/>
          <a:p>
            <a:r>
              <a:rPr lang="en-GB" dirty="0"/>
              <a:t>method 4 is worst</a:t>
            </a:r>
          </a:p>
        </p:txBody>
      </p:sp>
      <p:sp>
        <p:nvSpPr>
          <p:cNvPr id="27" name="Rectangle 26"/>
          <p:cNvSpPr/>
          <p:nvPr/>
        </p:nvSpPr>
        <p:spPr>
          <a:xfrm>
            <a:off x="7420241" y="1461012"/>
            <a:ext cx="1745414" cy="369332"/>
          </a:xfrm>
          <a:prstGeom prst="rect">
            <a:avLst/>
          </a:prstGeom>
        </p:spPr>
        <p:txBody>
          <a:bodyPr wrap="none">
            <a:spAutoFit/>
          </a:bodyPr>
          <a:lstStyle/>
          <a:p>
            <a:r>
              <a:rPr lang="en-GB" dirty="0"/>
              <a:t>method 4 is best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8292948" y="1830344"/>
            <a:ext cx="424374" cy="70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Rectangle 30"/>
          <p:cNvSpPr/>
          <p:nvPr/>
        </p:nvSpPr>
        <p:spPr>
          <a:xfrm>
            <a:off x="10227655" y="1935643"/>
            <a:ext cx="1686076"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9" name="Straight Arrow Connector 28"/>
          <p:cNvCxnSpPr>
            <a:stCxn id="26" idx="2"/>
          </p:cNvCxnSpPr>
          <p:nvPr/>
        </p:nvCxnSpPr>
        <p:spPr>
          <a:xfrm flipH="1">
            <a:off x="10038362" y="1813279"/>
            <a:ext cx="554329" cy="1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5810249" y="1714488"/>
            <a:ext cx="4374916" cy="2257498"/>
            <a:chOff x="500034" y="714362"/>
            <a:chExt cx="4374916" cy="2257498"/>
          </a:xfrm>
        </p:grpSpPr>
        <p:sp>
          <p:nvSpPr>
            <p:cNvPr id="86" name="TextBox 85"/>
            <p:cNvSpPr txBox="1"/>
            <p:nvPr/>
          </p:nvSpPr>
          <p:spPr>
            <a:xfrm>
              <a:off x="500034" y="2571750"/>
              <a:ext cx="4374916" cy="400110"/>
            </a:xfrm>
            <a:prstGeom prst="rect">
              <a:avLst/>
            </a:prstGeom>
            <a:noFill/>
          </p:spPr>
          <p:txBody>
            <a:bodyPr wrap="none" rtlCol="0">
              <a:spAutoFit/>
            </a:bodyPr>
            <a:lstStyle/>
            <a:p>
              <a:pPr defTabSz="914378"/>
              <a:r>
                <a:rPr lang="en-US" sz="2000" kern="0" dirty="0">
                  <a:solidFill>
                    <a:prstClr val="white">
                      <a:lumMod val="85000"/>
                    </a:prstClr>
                  </a:solidFill>
                </a:rPr>
                <a:t>a. Distribution </a:t>
              </a:r>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2595538" y="1919707"/>
            <a:ext cx="6986636" cy="34043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grpSp>
        <p:nvGrpSpPr>
          <p:cNvPr id="9" name="Group 79"/>
          <p:cNvGrpSpPr/>
          <p:nvPr/>
        </p:nvGrpSpPr>
        <p:grpSpPr>
          <a:xfrm>
            <a:off x="2814617" y="2857497"/>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923160" y="1957320"/>
            <a:ext cx="4373313" cy="400110"/>
          </a:xfrm>
          <a:prstGeom prst="rect">
            <a:avLst/>
          </a:prstGeom>
          <a:noFill/>
        </p:spPr>
        <p:txBody>
          <a:bodyPr wrap="none" rtlCol="0">
            <a:spAutoFit/>
          </a:bodyPr>
          <a:lstStyle/>
          <a:p>
            <a:pPr defTabSz="914378"/>
            <a:r>
              <a:rPr lang="en-US" sz="2000" kern="0">
                <a:solidFill>
                  <a:prstClr val="white"/>
                </a:solidFill>
              </a:rPr>
              <a:t>sampling </a:t>
            </a:r>
            <a:r>
              <a:rPr lang="en-US" sz="2000" kern="0" dirty="0">
                <a:solidFill>
                  <a:prstClr val="white"/>
                </a:solidFill>
              </a:rPr>
              <a:t>function in the Fourier domain</a:t>
            </a:r>
            <a:endParaRPr lang="en-GB" sz="2000" kern="0" dirty="0">
              <a:solidFill>
                <a:prstClr val="white"/>
              </a:solidFill>
            </a:endParaRPr>
          </a:p>
        </p:txBody>
      </p:sp>
      <p:grpSp>
        <p:nvGrpSpPr>
          <p:cNvPr id="10" name="Group 84"/>
          <p:cNvGrpSpPr/>
          <p:nvPr/>
        </p:nvGrpSpPr>
        <p:grpSpPr>
          <a:xfrm>
            <a:off x="3095604" y="3782376"/>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3100368" y="2857498"/>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8248161" y="4357696"/>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3311265" y="2518943"/>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3238482" y="4572009"/>
            <a:ext cx="2775119" cy="369332"/>
          </a:xfrm>
          <a:prstGeom prst="rect">
            <a:avLst/>
          </a:prstGeom>
          <a:noFill/>
        </p:spPr>
        <p:txBody>
          <a:bodyPr wrap="none" rtlCol="0">
            <a:spAutoFit/>
          </a:bodyPr>
          <a:lstStyle/>
          <a:p>
            <a:pPr defTabSz="914378"/>
            <a:r>
              <a:rPr lang="en-US" kern="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60</a:t>
            </a:fld>
            <a:endParaRPr lang="en-US" sz="1800" kern="0">
              <a:solidFill>
                <a:prstClr val="white"/>
              </a:solidFill>
            </a:endParaRPr>
          </a:p>
        </p:txBody>
      </p:sp>
      <p:sp>
        <p:nvSpPr>
          <p:cNvPr id="80" name="Title 1"/>
          <p:cNvSpPr>
            <a:spLocks noGrp="1"/>
          </p:cNvSpPr>
          <p:nvPr>
            <p:ph type="title"/>
          </p:nvPr>
        </p:nvSpPr>
        <p:spPr>
          <a:xfrm>
            <a:off x="761168" y="163270"/>
            <a:ext cx="10655376" cy="825500"/>
          </a:xfrm>
        </p:spPr>
        <p:txBody>
          <a:bodyPr>
            <a:normAutofit/>
          </a:bodyPr>
          <a:lstStyle/>
          <a:p>
            <a:pPr algn="ctr"/>
            <a:r>
              <a:rPr lang="en-US" dirty="0"/>
              <a:t>Abstracting sampling strategy using spectra</a:t>
            </a:r>
          </a:p>
        </p:txBody>
      </p:sp>
    </p:spTree>
    <p:extLst>
      <p:ext uri="{BB962C8B-B14F-4D97-AF65-F5344CB8AC3E}">
        <p14:creationId xmlns:p14="http://schemas.microsoft.com/office/powerpoint/2010/main" val="4171051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811713" y="896291"/>
            <a:ext cx="10578100" cy="619125"/>
          </a:xfrm>
        </p:spPr>
        <p:txBody>
          <a:bodyPr>
            <a:normAutofit fontScale="90000"/>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3911829" y="1643051"/>
            <a:ext cx="2634054" cy="307777"/>
          </a:xfrm>
          <a:prstGeom prst="rect">
            <a:avLst/>
          </a:prstGeom>
          <a:noFill/>
        </p:spPr>
        <p:txBody>
          <a:bodyPr wrap="none" rtlCol="0">
            <a:spAutoFit/>
          </a:bodyPr>
          <a:lstStyle/>
          <a:p>
            <a:pPr defTabSz="914378"/>
            <a:r>
              <a:rPr lang="en-US" sz="1400" kern="0" dirty="0">
                <a:solidFill>
                  <a:prstClr val="white"/>
                </a:solidFill>
              </a:rPr>
              <a:t>realizations of sampling functions</a:t>
            </a:r>
            <a:endParaRPr lang="en-GB" sz="1400" kern="0" dirty="0">
              <a:solidFill>
                <a:prstClr val="white"/>
              </a:solidFill>
            </a:endParaRPr>
          </a:p>
        </p:txBody>
      </p:sp>
      <p:sp>
        <p:nvSpPr>
          <p:cNvPr id="272" name="TextBox 271"/>
          <p:cNvSpPr txBox="1"/>
          <p:nvPr/>
        </p:nvSpPr>
        <p:spPr>
          <a:xfrm>
            <a:off x="7355407" y="1643051"/>
            <a:ext cx="2492990" cy="307777"/>
          </a:xfrm>
          <a:prstGeom prst="rect">
            <a:avLst/>
          </a:prstGeom>
          <a:noFill/>
        </p:spPr>
        <p:txBody>
          <a:bodyPr wrap="none" rtlCol="0">
            <a:spAutoFit/>
          </a:bodyPr>
          <a:lstStyle/>
          <a:p>
            <a:pPr defTabSz="914378"/>
            <a:r>
              <a:rPr lang="en-US" sz="1400" kern="0" dirty="0">
                <a:solidFill>
                  <a:prstClr val="white"/>
                </a:solidFill>
              </a:rPr>
              <a:t>realizations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61</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513433" y="896291"/>
            <a:ext cx="11174660" cy="619125"/>
          </a:xfrm>
        </p:spPr>
        <p:txBody>
          <a:bodyPr>
            <a:normAutofit fontScale="90000"/>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545240" y="2000240"/>
            <a:ext cx="152234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576287" y="3750471"/>
            <a:ext cx="148862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62</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680830" y="896291"/>
            <a:ext cx="10823964" cy="619125"/>
          </a:xfrm>
        </p:spPr>
        <p:txBody>
          <a:bodyPr>
            <a:normAutofit fontScale="90000"/>
          </a:bodyPr>
          <a:lstStyle/>
          <a:p>
            <a:pPr algn="ctr"/>
            <a:r>
              <a:rPr lang="en-US" dirty="0"/>
              <a:t>accuracy (bias) and precision (variance)</a:t>
            </a:r>
          </a:p>
        </p:txBody>
      </p:sp>
      <p:cxnSp>
        <p:nvCxnSpPr>
          <p:cNvPr id="32" name="Straight Arrow Connector 31"/>
          <p:cNvCxnSpPr/>
          <p:nvPr/>
        </p:nvCxnSpPr>
        <p:spPr>
          <a:xfrm rot="5400000" flipH="1" flipV="1">
            <a:off x="258937"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840480"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a:off x="4225312" y="2226080"/>
            <a:ext cx="14578" cy="30714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1713435" y="3214686"/>
            <a:ext cx="5030257"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sp>
        <p:nvSpPr>
          <p:cNvPr id="60" name="TextBox 59"/>
          <p:cNvSpPr txBox="1"/>
          <p:nvPr/>
        </p:nvSpPr>
        <p:spPr>
          <a:xfrm>
            <a:off x="3626204" y="5188856"/>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360757" y="2933848"/>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6547512" y="2365401"/>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4252281" y="1643051"/>
            <a:ext cx="4613764" cy="369332"/>
          </a:xfrm>
          <a:prstGeom prst="rect">
            <a:avLst/>
          </a:prstGeom>
        </p:spPr>
        <p:txBody>
          <a:bodyPr wrap="none">
            <a:spAutoFit/>
          </a:bodyPr>
          <a:lstStyle/>
          <a:p>
            <a:pPr defTabSz="914378"/>
            <a:r>
              <a:rPr lang="en-US" kern="0" dirty="0">
                <a:solidFill>
                  <a:prstClr val="white">
                    <a:lumMod val="95000"/>
                  </a:prstClr>
                </a:solidFill>
              </a:rPr>
              <a:t>Estimator 2 is unbiased but has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63</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64</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 summary and error</a:t>
            </a:r>
          </a:p>
        </p:txBody>
      </p:sp>
      <p:sp>
        <p:nvSpPr>
          <p:cNvPr id="3" name="Content Placeholder 2"/>
          <p:cNvSpPr>
            <a:spLocks noGrp="1"/>
          </p:cNvSpPr>
          <p:nvPr>
            <p:ph idx="1"/>
          </p:nvPr>
        </p:nvSpPr>
        <p:spPr/>
        <p:txBody>
          <a:bodyPr/>
          <a:lstStyle/>
          <a:p>
            <a:endParaRPr lang="en-GB" dirty="0"/>
          </a:p>
          <a:p>
            <a:endParaRPr lang="en-GB" dirty="0"/>
          </a:p>
          <a:p>
            <a:pPr marL="0" indent="0">
              <a:buNone/>
            </a:pPr>
            <a:endParaRPr lang="en-GB" dirty="0"/>
          </a:p>
          <a:p>
            <a:r>
              <a:rPr lang="en-GB" dirty="0"/>
              <a:t>Error</a:t>
            </a:r>
          </a:p>
          <a:p>
            <a:pPr lvl="1"/>
            <a:r>
              <a:rPr lang="en-GB" dirty="0"/>
              <a:t>MSE, bias, variance</a:t>
            </a:r>
          </a:p>
          <a:p>
            <a:pPr lvl="1"/>
            <a:r>
              <a:rPr lang="en-GB" dirty="0"/>
              <a:t>convergence rate: error as N is increased</a:t>
            </a:r>
          </a:p>
        </p:txBody>
      </p:sp>
      <p:pic>
        <p:nvPicPr>
          <p:cNvPr id="5126" name="Picture 6" descr="http://latex2png.com/output/latex_ad90fba8ac440adad94f48fd3d799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9" y="1673230"/>
            <a:ext cx="58483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390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6146" name="Picture 2" descr="http://latex2png.com/output/latex_d4ba236a177d185be0d6e9efb91025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bf55c13452f5e91a0106236304d41b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548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latex2png.com/output/latex_d4ba236a177d185be0d6e9efb91025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latex2png.com/output/latex_bf55c13452f5e91a0106236304d41b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4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Analyse MSE error, bias and convergence in terms of </a:t>
            </a: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latex2png.com/output/latex_5cc03e6f3dbfba230b20eee7ca6147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070" y="4838153"/>
            <a:ext cx="667890" cy="428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latex2png.com/output/latex_d4ba236a177d185be0d6e9efb91025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latex2png.com/output/latex_bf55c13452f5e91a0106236304d41b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6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12396544" y="1828353"/>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11528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structure</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11" name="Picture 10"/>
          <p:cNvPicPr>
            <a:picLocks noChangeAspect="1"/>
          </p:cNvPicPr>
          <p:nvPr/>
        </p:nvPicPr>
        <p:blipFill>
          <a:blip r:embed="rId2">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98752" y="936307"/>
            <a:ext cx="4994496" cy="4985386"/>
          </a:xfrm>
          <a:prstGeom prst="rect">
            <a:avLst/>
          </a:prstGeom>
        </p:spPr>
      </p:pic>
      <p:sp>
        <p:nvSpPr>
          <p:cNvPr id="12" name="Rectangle 11"/>
          <p:cNvSpPr/>
          <p:nvPr/>
        </p:nvSpPr>
        <p:spPr>
          <a:xfrm>
            <a:off x="3981514" y="3003164"/>
            <a:ext cx="1818896" cy="461665"/>
          </a:xfrm>
          <a:prstGeom prst="rect">
            <a:avLst/>
          </a:prstGeom>
        </p:spPr>
        <p:txBody>
          <a:bodyPr wrap="none">
            <a:spAutoFit/>
          </a:bodyPr>
          <a:lstStyle/>
          <a:p>
            <a:r>
              <a:rPr lang="en-GB" sz="2400" dirty="0">
                <a:solidFill>
                  <a:schemeClr val="bg1"/>
                </a:solidFill>
              </a:rPr>
              <a:t>Preliminaries</a:t>
            </a:r>
          </a:p>
        </p:txBody>
      </p:sp>
      <p:sp>
        <p:nvSpPr>
          <p:cNvPr id="13" name="Rectangle 12"/>
          <p:cNvSpPr/>
          <p:nvPr/>
        </p:nvSpPr>
        <p:spPr>
          <a:xfrm>
            <a:off x="6697765" y="3003165"/>
            <a:ext cx="1327608" cy="461665"/>
          </a:xfrm>
          <a:prstGeom prst="rect">
            <a:avLst/>
          </a:prstGeom>
        </p:spPr>
        <p:txBody>
          <a:bodyPr wrap="none">
            <a:spAutoFit/>
          </a:bodyPr>
          <a:lstStyle/>
          <a:p>
            <a:r>
              <a:rPr lang="en-GB" sz="2400" dirty="0">
                <a:solidFill>
                  <a:schemeClr val="bg1"/>
                </a:solidFill>
              </a:rPr>
              <a:t>Sampling</a:t>
            </a:r>
          </a:p>
        </p:txBody>
      </p:sp>
      <p:sp>
        <p:nvSpPr>
          <p:cNvPr id="14" name="Rectangle 13"/>
          <p:cNvSpPr/>
          <p:nvPr/>
        </p:nvSpPr>
        <p:spPr>
          <a:xfrm>
            <a:off x="5094330" y="5045591"/>
            <a:ext cx="2390783" cy="461665"/>
          </a:xfrm>
          <a:prstGeom prst="rect">
            <a:avLst/>
          </a:prstGeom>
        </p:spPr>
        <p:txBody>
          <a:bodyPr wrap="none">
            <a:spAutoFit/>
          </a:bodyPr>
          <a:lstStyle/>
          <a:p>
            <a:r>
              <a:rPr lang="en-GB" sz="2400" dirty="0">
                <a:solidFill>
                  <a:schemeClr val="bg1"/>
                </a:solidFill>
              </a:rPr>
              <a:t>Formal treatment</a:t>
            </a:r>
          </a:p>
        </p:txBody>
      </p:sp>
      <p:sp>
        <p:nvSpPr>
          <p:cNvPr id="16" name="Rectangle 15"/>
          <p:cNvSpPr/>
          <p:nvPr/>
        </p:nvSpPr>
        <p:spPr>
          <a:xfrm>
            <a:off x="4655823" y="2575675"/>
            <a:ext cx="603050" cy="369332"/>
          </a:xfrm>
          <a:prstGeom prst="rect">
            <a:avLst/>
          </a:prstGeom>
        </p:spPr>
        <p:txBody>
          <a:bodyPr wrap="none">
            <a:spAutoFit/>
          </a:bodyPr>
          <a:lstStyle/>
          <a:p>
            <a:r>
              <a:rPr lang="en-GB" dirty="0">
                <a:solidFill>
                  <a:schemeClr val="bg1"/>
                </a:solidFill>
              </a:rPr>
              <a:t>30m</a:t>
            </a:r>
          </a:p>
        </p:txBody>
      </p:sp>
      <p:sp>
        <p:nvSpPr>
          <p:cNvPr id="17" name="Rectangle 16"/>
          <p:cNvSpPr/>
          <p:nvPr/>
        </p:nvSpPr>
        <p:spPr>
          <a:xfrm>
            <a:off x="5800410" y="4575334"/>
            <a:ext cx="603050" cy="369332"/>
          </a:xfrm>
          <a:prstGeom prst="rect">
            <a:avLst/>
          </a:prstGeom>
        </p:spPr>
        <p:txBody>
          <a:bodyPr wrap="none">
            <a:spAutoFit/>
          </a:bodyPr>
          <a:lstStyle/>
          <a:p>
            <a:r>
              <a:rPr lang="en-GB" dirty="0">
                <a:solidFill>
                  <a:schemeClr val="bg1"/>
                </a:solidFill>
              </a:rPr>
              <a:t>30m</a:t>
            </a:r>
          </a:p>
        </p:txBody>
      </p:sp>
      <p:sp>
        <p:nvSpPr>
          <p:cNvPr id="18" name="Rectangle 17"/>
          <p:cNvSpPr/>
          <p:nvPr/>
        </p:nvSpPr>
        <p:spPr>
          <a:xfrm>
            <a:off x="6952330" y="2575675"/>
            <a:ext cx="603050" cy="369332"/>
          </a:xfrm>
          <a:prstGeom prst="rect">
            <a:avLst/>
          </a:prstGeom>
        </p:spPr>
        <p:txBody>
          <a:bodyPr wrap="none">
            <a:spAutoFit/>
          </a:bodyPr>
          <a:lstStyle/>
          <a:p>
            <a:r>
              <a:rPr lang="en-GB" dirty="0">
                <a:solidFill>
                  <a:schemeClr val="bg1"/>
                </a:solidFill>
              </a:rPr>
              <a:t>20m</a:t>
            </a:r>
          </a:p>
        </p:txBody>
      </p:sp>
    </p:spTree>
    <p:extLst>
      <p:ext uri="{BB962C8B-B14F-4D97-AF65-F5344CB8AC3E}">
        <p14:creationId xmlns:p14="http://schemas.microsoft.com/office/powerpoint/2010/main" val="42913228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312555" y="1720537"/>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20467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a:t>
            </a:r>
          </a:p>
        </p:txBody>
      </p:sp>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2" name="Rectangle 201"/>
          <p:cNvSpPr/>
          <p:nvPr/>
        </p:nvSpPr>
        <p:spPr>
          <a:xfrm>
            <a:off x="719021" y="1597556"/>
            <a:ext cx="8371191" cy="1988430"/>
          </a:xfrm>
          <a:prstGeom prst="rect">
            <a:avLst/>
          </a:prstGeom>
          <a:solidFill>
            <a:srgbClr val="000000">
              <a:alpha val="4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5" name="Rectangle 224"/>
          <p:cNvSpPr/>
          <p:nvPr/>
        </p:nvSpPr>
        <p:spPr>
          <a:xfrm>
            <a:off x="9827517" y="4246751"/>
            <a:ext cx="864339" cy="369332"/>
          </a:xfrm>
          <a:prstGeom prst="rect">
            <a:avLst/>
          </a:prstGeom>
        </p:spPr>
        <p:txBody>
          <a:bodyPr wrap="none">
            <a:spAutoFit/>
          </a:bodyPr>
          <a:lstStyle/>
          <a:p>
            <a:r>
              <a:rPr lang="en-US" kern="0" dirty="0" err="1">
                <a:solidFill>
                  <a:schemeClr val="tx1">
                    <a:lumMod val="65000"/>
                  </a:schemeClr>
                </a:solidFill>
              </a:rPr>
              <a:t>Gurprit</a:t>
            </a:r>
            <a:endParaRPr lang="en-GB" dirty="0"/>
          </a:p>
        </p:txBody>
      </p:sp>
      <p:sp>
        <p:nvSpPr>
          <p:cNvPr id="204" name="Rectangle 203"/>
          <p:cNvSpPr/>
          <p:nvPr/>
        </p:nvSpPr>
        <p:spPr>
          <a:xfrm>
            <a:off x="7169062" y="4270934"/>
            <a:ext cx="1051891" cy="369332"/>
          </a:xfrm>
          <a:prstGeom prst="rect">
            <a:avLst/>
          </a:prstGeom>
        </p:spPr>
        <p:txBody>
          <a:bodyPr wrap="none">
            <a:spAutoFit/>
          </a:bodyPr>
          <a:lstStyle/>
          <a:p>
            <a:r>
              <a:rPr lang="en-US" kern="0" dirty="0" err="1">
                <a:solidFill>
                  <a:schemeClr val="tx1">
                    <a:lumMod val="65000"/>
                  </a:schemeClr>
                </a:solidFill>
              </a:rPr>
              <a:t>Wojciech</a:t>
            </a:r>
            <a:endParaRPr lang="en-GB" dirty="0"/>
          </a:p>
        </p:txBody>
      </p:sp>
    </p:spTree>
    <p:extLst>
      <p:ext uri="{BB962C8B-B14F-4D97-AF65-F5344CB8AC3E}">
        <p14:creationId xmlns:p14="http://schemas.microsoft.com/office/powerpoint/2010/main" val="981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val 262"/>
          <p:cNvSpPr/>
          <p:nvPr/>
        </p:nvSpPr>
        <p:spPr>
          <a:xfrm rot="1195875">
            <a:off x="5267030" y="3016627"/>
            <a:ext cx="369071" cy="1307501"/>
          </a:xfrm>
          <a:prstGeom prst="ellipse">
            <a:avLst/>
          </a:prstGeom>
          <a:solidFill>
            <a:schemeClr val="tx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GB" dirty="0"/>
              <a:t>Local variation is useful for adaptive sampling</a:t>
            </a: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DC014F-B254-430C-8246-BEE23660095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grpSp>
        <p:nvGrpSpPr>
          <p:cNvPr id="114" name="Group 113"/>
          <p:cNvGrpSpPr/>
          <p:nvPr/>
        </p:nvGrpSpPr>
        <p:grpSpPr>
          <a:xfrm>
            <a:off x="2921628"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160" name="Straight Arrow Connector 159"/>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3" name="TextBox 162"/>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4" name="Oval 163"/>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7" name="Oval 206"/>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8" name="Oval 207"/>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9" name="TextBox 208"/>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11" name="Straight Arrow Connector 210"/>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4" name="Oval 213"/>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Oval 254"/>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Oval 255"/>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Oval 256"/>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8" name="TextBox 257"/>
          <p:cNvSpPr txBox="1"/>
          <p:nvPr/>
        </p:nvSpPr>
        <p:spPr>
          <a:xfrm>
            <a:off x="7414888" y="3509664"/>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Oval 258"/>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0" name="TextBox 259"/>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61"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2" name="Oval 261"/>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4" name="TextBox 263"/>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TextBox 264"/>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9360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6135</TotalTime>
  <Words>2901</Words>
  <Application>Microsoft Macintosh PowerPoint</Application>
  <PresentationFormat>Widescreen</PresentationFormat>
  <Paragraphs>647</Paragraphs>
  <Slides>72</Slides>
  <Notes>41</Notes>
  <HiddenSlides>9</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Calibri Light</vt:lpstr>
      <vt:lpstr>Office Theme</vt:lpstr>
      <vt:lpstr>2_Office Theme</vt:lpstr>
      <vt:lpstr>3_Office Theme</vt:lpstr>
      <vt:lpstr>FOURIER ANALYSIS  OF NUMERICAL INTEGRATION IN MONTE CARLO RENDERING</vt:lpstr>
      <vt:lpstr>Motivation for analysis</vt:lpstr>
      <vt:lpstr>PowerPoint Presentation</vt:lpstr>
      <vt:lpstr>Error vs cost plots of rendering methods</vt:lpstr>
      <vt:lpstr>Error vs cost plots of rendering methods</vt:lpstr>
      <vt:lpstr>Error vs cost plots of rendering methods</vt:lpstr>
      <vt:lpstr>Course structure</vt:lpstr>
      <vt:lpstr>Rendering = geometry + radiometry</vt:lpstr>
      <vt:lpstr>Rendering = geometry + radiometry</vt:lpstr>
      <vt:lpstr>Radiometric fidelity improves photorealism</vt:lpstr>
      <vt:lpstr>Simulating the physics of light is challenging</vt:lpstr>
      <vt:lpstr>Light transport</vt:lpstr>
      <vt:lpstr>Each reflection is modeled by an integration</vt:lpstr>
      <vt:lpstr>Each reflection is modeled by an integration</vt:lpstr>
      <vt:lpstr>Each reflection is modeled by an integration</vt:lpstr>
      <vt:lpstr>Recursive integrals</vt:lpstr>
      <vt:lpstr>Recursive integrals</vt:lpstr>
      <vt:lpstr>Light transport: recursive integral equation</vt:lpstr>
      <vt:lpstr>L is a sum of high-dimensional integrals</vt:lpstr>
      <vt:lpstr>Reconstruction and integration in rendering</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Rendering: Reconstructing integrals</vt:lpstr>
      <vt:lpstr>Function-space view: Sampling in path space</vt:lpstr>
      <vt:lpstr>Sample locations shown in path-pixel space</vt:lpstr>
      <vt:lpstr>Rendering = integration + reconstruction</vt:lpstr>
      <vt:lpstr>Frequency analysis of lightfields in rendering</vt:lpstr>
      <vt:lpstr>Freq. analysis of MC sampling: This course!</vt:lpstr>
      <vt:lpstr>Freq. analysis of MC sampling: This course!</vt:lpstr>
      <vt:lpstr>Freq. analysis of MC sampling: This course!</vt:lpstr>
      <vt:lpstr>Freq. analysis of MC sampling: This course!</vt:lpstr>
      <vt:lpstr>Freq. analysis of MC sampling: This course!</vt:lpstr>
      <vt:lpstr>Rendering = integration + reconstruction</vt:lpstr>
      <vt:lpstr>The problem in 1D</vt:lpstr>
      <vt:lpstr>the sampling function</vt:lpstr>
      <vt:lpstr>sampling function decides integration quality</vt:lpstr>
      <vt:lpstr>strategies to improve estimators</vt:lpstr>
      <vt:lpstr>insight into impact: Fourier domain</vt:lpstr>
      <vt:lpstr>Fourier analysis: origin and intuition</vt:lpstr>
      <vt:lpstr>Fourier analysis: origin and intuition</vt:lpstr>
      <vt:lpstr>The Fourier domain</vt:lpstr>
      <vt:lpstr>The continuous Fourier transform</vt:lpstr>
      <vt:lpstr>The Fourier transform: `frequency’ domain</vt:lpstr>
      <vt:lpstr>A single sample: </vt:lpstr>
      <vt:lpstr>Fourier series: replace integral with sum</vt:lpstr>
      <vt:lpstr>Fourier spectrum of the sampling function</vt:lpstr>
      <vt:lpstr>sampling function = sum of Dirac deltas</vt:lpstr>
      <vt:lpstr>In the Fourier domain …</vt:lpstr>
      <vt:lpstr>Review: in the Fourier domain …</vt:lpstr>
      <vt:lpstr>amplitude spectrum is not flat</vt:lpstr>
      <vt:lpstr>sample contributions at a given frequency</vt:lpstr>
      <vt:lpstr>the sampling spectrum at a given frequency</vt:lpstr>
      <vt:lpstr>the sampling spectrum at a given frequency</vt:lpstr>
      <vt:lpstr>expected sampling spectrum and variance</vt:lpstr>
      <vt:lpstr>Abstracting sampling strategy using spectra</vt:lpstr>
      <vt:lpstr>stochastic sampling &amp; instances of spectra</vt:lpstr>
      <vt:lpstr>assessing estimators using sampling spectra</vt:lpstr>
      <vt:lpstr>accuracy (bias) and precision (variance)</vt:lpstr>
      <vt:lpstr>Variance and bias</vt:lpstr>
      <vt:lpstr>Monte Carlo integration: summary and error</vt:lpstr>
      <vt:lpstr>Bird’s-eye view of analysis</vt:lpstr>
      <vt:lpstr>Bird’s-eye view of analysis</vt:lpstr>
      <vt:lpstr>Bird’s-eye view of analysis</vt:lpstr>
      <vt:lpstr>Summary</vt:lpstr>
      <vt:lpstr>Summary</vt:lpstr>
      <vt:lpstr>Next</vt:lpstr>
      <vt:lpstr>Local variation is useful for adaptive sampling</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Wojciech Jarosz</cp:lastModifiedBy>
  <cp:revision>185</cp:revision>
  <dcterms:created xsi:type="dcterms:W3CDTF">2016-07-20T08:33:23Z</dcterms:created>
  <dcterms:modified xsi:type="dcterms:W3CDTF">2016-07-27T16:42:10Z</dcterms:modified>
</cp:coreProperties>
</file>